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17"/>
  </p:notesMasterIdLst>
  <p:handoutMasterIdLst>
    <p:handoutMasterId r:id="rId18"/>
  </p:handoutMasterIdLst>
  <p:sldIdLst>
    <p:sldId id="256" r:id="rId2"/>
    <p:sldId id="258" r:id="rId3"/>
    <p:sldId id="257" r:id="rId4"/>
    <p:sldId id="259" r:id="rId5"/>
    <p:sldId id="265" r:id="rId6"/>
    <p:sldId id="260" r:id="rId7"/>
    <p:sldId id="273" r:id="rId8"/>
    <p:sldId id="274" r:id="rId9"/>
    <p:sldId id="272" r:id="rId10"/>
    <p:sldId id="275" r:id="rId11"/>
    <p:sldId id="266" r:id="rId12"/>
    <p:sldId id="267" r:id="rId13"/>
    <p:sldId id="268" r:id="rId14"/>
    <p:sldId id="269" r:id="rId15"/>
    <p:sldId id="270" r:id="rId16"/>
  </p:sldIdLst>
  <p:sldSz cx="9144000" cy="6858000" type="screen4x3"/>
  <p:notesSz cx="7010400" cy="92964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modifyVerifier cryptProviderType="rsaAES" cryptAlgorithmClass="hash" cryptAlgorithmType="typeAny" cryptAlgorithmSid="14" spinCount="100000" saltData="zK05ewqLxZUe/vH76e3t7Q==" hashData="HCOAKwbxWnHspIec9UTuUmmT6EVmzWbtAbu6lobXc2QMVR65ZmLaKnjyjFb7MB1byr7AjAYaTQsH38yo1bx60w=="/>
  <p:extLst>
    <p:ext uri="{EFAFB233-063F-42B5-8137-9DF3F51BA10A}">
      <p15:sldGuideLst xmlns:p15="http://schemas.microsoft.com/office/powerpoint/2012/main"/>
    </p:ext>
    <p:ext uri="{2D200454-40CA-4A62-9FC3-DE9A4176ACB9}">
      <p15:notes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0" roundtripDataSignature="AMtx7mg02JWNAXMgS9s52UuZqGPUOpyKEg=="/>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resha Alvarado" initials="KA" lastIdx="4" clrIdx="0">
    <p:extLst>
      <p:ext uri="{19B8F6BF-5375-455C-9EA6-DF929625EA0E}">
        <p15:presenceInfo xmlns:p15="http://schemas.microsoft.com/office/powerpoint/2012/main" userId="Kresha Alvarad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58389" autoAdjust="0"/>
  </p:normalViewPr>
  <p:slideViewPr>
    <p:cSldViewPr snapToGrid="0">
      <p:cViewPr varScale="1">
        <p:scale>
          <a:sx n="42" d="100"/>
          <a:sy n="42" d="100"/>
        </p:scale>
        <p:origin x="2196" y="54"/>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4" d="100"/>
          <a:sy n="64" d="100"/>
        </p:scale>
        <p:origin x="2646"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722D874-72DC-43D5-B05A-9DD25ED223C8}"/>
              </a:ext>
            </a:extLst>
          </p:cNvPr>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a:extLst>
              <a:ext uri="{FF2B5EF4-FFF2-40B4-BE49-F238E27FC236}">
                <a16:creationId xmlns:a16="http://schemas.microsoft.com/office/drawing/2014/main" id="{3A8C38B2-644C-4764-8320-7C764E556F76}"/>
              </a:ext>
            </a:extLst>
          </p:cNvPr>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53BBBFB0-562A-45FB-8849-C62716B1A21F}" type="datetimeFigureOut">
              <a:rPr lang="en-US" smtClean="0"/>
              <a:t>7/24/2021</a:t>
            </a:fld>
            <a:endParaRPr lang="en-US"/>
          </a:p>
        </p:txBody>
      </p:sp>
      <p:sp>
        <p:nvSpPr>
          <p:cNvPr id="4" name="Footer Placeholder 3">
            <a:extLst>
              <a:ext uri="{FF2B5EF4-FFF2-40B4-BE49-F238E27FC236}">
                <a16:creationId xmlns:a16="http://schemas.microsoft.com/office/drawing/2014/main" id="{95518643-50EC-4B00-81E5-6486351E2AC7}"/>
              </a:ext>
            </a:extLst>
          </p:cNvPr>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7EAC74C-BC7D-4969-977B-D3B711C02332}"/>
              </a:ext>
            </a:extLst>
          </p:cNvPr>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A9A5FC9B-75C2-49CA-B225-BCCD4F167553}" type="slidenum">
              <a:rPr lang="en-US" smtClean="0"/>
              <a:t>‹#›</a:t>
            </a:fld>
            <a:endParaRPr lang="en-US"/>
          </a:p>
        </p:txBody>
      </p:sp>
    </p:spTree>
    <p:extLst>
      <p:ext uri="{BB962C8B-B14F-4D97-AF65-F5344CB8AC3E}">
        <p14:creationId xmlns:p14="http://schemas.microsoft.com/office/powerpoint/2010/main" val="216979042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037840" cy="466434"/>
          </a:xfrm>
          <a:prstGeom prst="rect">
            <a:avLst/>
          </a:prstGeom>
          <a:noFill/>
          <a:ln>
            <a:noFill/>
          </a:ln>
        </p:spPr>
        <p:txBody>
          <a:bodyPr spcFirstLastPara="1" wrap="square" lIns="93162" tIns="46568" rIns="93162" bIns="46568"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970938" y="0"/>
            <a:ext cx="3037840" cy="466434"/>
          </a:xfrm>
          <a:prstGeom prst="rect">
            <a:avLst/>
          </a:prstGeom>
          <a:noFill/>
          <a:ln>
            <a:noFill/>
          </a:ln>
        </p:spPr>
        <p:txBody>
          <a:bodyPr spcFirstLastPara="1" wrap="square" lIns="93162" tIns="46568" rIns="93162" bIns="46568"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414463" y="1162050"/>
            <a:ext cx="4181475"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01040" y="4473892"/>
            <a:ext cx="5608320" cy="3660458"/>
          </a:xfrm>
          <a:prstGeom prst="rect">
            <a:avLst/>
          </a:prstGeom>
          <a:noFill/>
          <a:ln>
            <a:noFill/>
          </a:ln>
        </p:spPr>
        <p:txBody>
          <a:bodyPr spcFirstLastPara="1" wrap="square" lIns="93162" tIns="46568" rIns="93162" bIns="46568"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829967"/>
            <a:ext cx="3037840" cy="466433"/>
          </a:xfrm>
          <a:prstGeom prst="rect">
            <a:avLst/>
          </a:prstGeom>
          <a:noFill/>
          <a:ln>
            <a:noFill/>
          </a:ln>
        </p:spPr>
        <p:txBody>
          <a:bodyPr spcFirstLastPara="1" wrap="square" lIns="93162" tIns="46568" rIns="93162" bIns="46568"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970938" y="8829967"/>
            <a:ext cx="3037840" cy="466433"/>
          </a:xfrm>
          <a:prstGeom prst="rect">
            <a:avLst/>
          </a:prstGeom>
          <a:noFill/>
          <a:ln>
            <a:noFill/>
          </a:ln>
        </p:spPr>
        <p:txBody>
          <a:bodyPr spcFirstLastPara="1" wrap="square" lIns="93162" tIns="46568" rIns="93162" bIns="46568" anchor="b" anchorCtr="0">
            <a:noAutofit/>
          </a:bodyPr>
          <a:lstStyle/>
          <a:p>
            <a:pPr algn="r">
              <a:buSzPts val="1200"/>
            </a:pPr>
            <a:fld id="{00000000-1234-1234-1234-123412341234}" type="slidenum">
              <a:rPr lang="en-US" sz="1200" smtClean="0">
                <a:solidFill>
                  <a:schemeClr val="dk1"/>
                </a:solidFill>
                <a:latin typeface="Calibri"/>
                <a:ea typeface="Calibri"/>
                <a:cs typeface="Calibri"/>
                <a:sym typeface="Calibri"/>
              </a:rPr>
              <a:pPr algn="r">
                <a:buSzPts val="1200"/>
              </a:pPr>
              <a:t>‹#›</a:t>
            </a:fld>
            <a:endParaRPr lang="en-US" sz="120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hf hdr="0" ftr="0" dt="0"/>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scouting.org/commissioners/lone-scout/"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1:notes"/>
          <p:cNvSpPr>
            <a:spLocks noGrp="1" noRot="1" noChangeAspect="1"/>
          </p:cNvSpPr>
          <p:nvPr>
            <p:ph type="sldImg" idx="2"/>
          </p:nvPr>
        </p:nvSpPr>
        <p:spPr>
          <a:xfrm>
            <a:off x="1414463" y="1162050"/>
            <a:ext cx="4181475"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5" name="Google Shape;65;p1:notes"/>
          <p:cNvSpPr txBox="1">
            <a:spLocks noGrp="1"/>
          </p:cNvSpPr>
          <p:nvPr>
            <p:ph type="body" idx="1"/>
          </p:nvPr>
        </p:nvSpPr>
        <p:spPr>
          <a:xfrm>
            <a:off x="701040" y="4473892"/>
            <a:ext cx="5608320" cy="3660458"/>
          </a:xfrm>
          <a:prstGeom prst="rect">
            <a:avLst/>
          </a:prstGeom>
          <a:noFill/>
          <a:ln>
            <a:noFill/>
          </a:ln>
        </p:spPr>
        <p:txBody>
          <a:bodyPr spcFirstLastPara="1" wrap="square" lIns="93162" tIns="46568" rIns="93162" bIns="46568" anchor="t" anchorCtr="0">
            <a:noAutofit/>
          </a:bodyPr>
          <a:lstStyle/>
          <a:p>
            <a:pPr marL="0" indent="0" algn="just">
              <a:lnSpc>
                <a:spcPct val="150000"/>
              </a:lnSpc>
            </a:pPr>
            <a:r>
              <a:rPr lang="en-US" dirty="0">
                <a:solidFill>
                  <a:schemeClr val="tx1"/>
                </a:solidFill>
              </a:rPr>
              <a:t>Introduction Slide, show this as the students enter the classroom, auditorium or virtual space.</a:t>
            </a:r>
            <a:endParaRPr dirty="0">
              <a:solidFill>
                <a:schemeClr val="tx1"/>
              </a:solidFill>
            </a:endParaRPr>
          </a:p>
          <a:p>
            <a:pPr marL="0" indent="0" algn="just">
              <a:lnSpc>
                <a:spcPct val="150000"/>
              </a:lnSpc>
            </a:pPr>
            <a:endParaRPr dirty="0">
              <a:solidFill>
                <a:schemeClr val="tx1"/>
              </a:solidFill>
            </a:endParaRPr>
          </a:p>
          <a:p>
            <a:pPr marL="465887" indent="-323533" algn="just">
              <a:lnSpc>
                <a:spcPct val="150000"/>
              </a:lnSpc>
              <a:buClr>
                <a:srgbClr val="1C4587"/>
              </a:buClr>
              <a:buChar char="●"/>
            </a:pPr>
            <a:r>
              <a:rPr lang="en-US" dirty="0">
                <a:solidFill>
                  <a:schemeClr val="tx1"/>
                </a:solidFill>
              </a:rPr>
              <a:t>Greet everyone as they enter.  </a:t>
            </a:r>
            <a:endParaRPr dirty="0">
              <a:solidFill>
                <a:schemeClr val="tx1"/>
              </a:solidFill>
            </a:endParaRPr>
          </a:p>
          <a:p>
            <a:pPr marL="465887" indent="-323533" algn="just">
              <a:lnSpc>
                <a:spcPct val="150000"/>
              </a:lnSpc>
              <a:buClr>
                <a:srgbClr val="1C4587"/>
              </a:buClr>
              <a:buChar char="●"/>
            </a:pPr>
            <a:r>
              <a:rPr lang="en-US" dirty="0">
                <a:solidFill>
                  <a:schemeClr val="tx1"/>
                </a:solidFill>
              </a:rPr>
              <a:t>Keep energy level in the room or virtual call high.</a:t>
            </a:r>
            <a:endParaRPr dirty="0">
              <a:solidFill>
                <a:schemeClr val="tx1"/>
              </a:solidFill>
            </a:endParaRPr>
          </a:p>
        </p:txBody>
      </p:sp>
      <p:sp>
        <p:nvSpPr>
          <p:cNvPr id="2" name="Slide Number Placeholder 1">
            <a:extLst>
              <a:ext uri="{FF2B5EF4-FFF2-40B4-BE49-F238E27FC236}">
                <a16:creationId xmlns:a16="http://schemas.microsoft.com/office/drawing/2014/main" id="{F2C11891-9E09-48DA-A9F9-FE7B8F8D5826}"/>
              </a:ext>
            </a:extLst>
          </p:cNvPr>
          <p:cNvSpPr>
            <a:spLocks noGrp="1"/>
          </p:cNvSpPr>
          <p:nvPr>
            <p:ph type="sldNum" idx="12"/>
          </p:nvPr>
        </p:nvSpPr>
        <p:spPr/>
        <p:txBody>
          <a:bodyPr/>
          <a:lstStyle/>
          <a:p>
            <a:pPr algn="r">
              <a:buSzPts val="1200"/>
            </a:pPr>
            <a:fld id="{00000000-1234-1234-1234-123412341234}" type="slidenum">
              <a:rPr lang="en-US" sz="1200" smtClean="0">
                <a:solidFill>
                  <a:schemeClr val="dk1"/>
                </a:solidFill>
                <a:latin typeface="Calibri"/>
                <a:ea typeface="Calibri"/>
                <a:cs typeface="Calibri"/>
                <a:sym typeface="Calibri"/>
              </a:rPr>
              <a:pPr algn="r">
                <a:buSzPts val="1200"/>
              </a:pPr>
              <a:t>1</a:t>
            </a:fld>
            <a:endParaRPr lang="en-US" sz="1200">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228600" algn="just" defTabSz="914400" rtl="0" eaLnBrk="1" fontAlgn="auto" latinLnBrk="0" hangingPunct="1">
              <a:lnSpc>
                <a:spcPct val="150000"/>
              </a:lnSpc>
              <a:spcBef>
                <a:spcPts val="0"/>
              </a:spcBef>
              <a:spcAft>
                <a:spcPts val="0"/>
              </a:spcAft>
              <a:buClr>
                <a:srgbClr val="000000"/>
              </a:buClr>
              <a:buSzPts val="1400"/>
              <a:buFont typeface="Arial"/>
              <a:buNone/>
              <a:tabLst/>
              <a:defRPr/>
            </a:pP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When working with units utilize EDGE training - Remember Explain, Demonstrate, Guide, Enable.   </a:t>
            </a:r>
          </a:p>
          <a:p>
            <a:pPr marL="0" marR="0" lvl="0" indent="-228600" algn="just" defTabSz="914400" rtl="0" eaLnBrk="1" fontAlgn="auto" latinLnBrk="0" hangingPunct="1">
              <a:lnSpc>
                <a:spcPct val="150000"/>
              </a:lnSpc>
              <a:spcBef>
                <a:spcPts val="0"/>
              </a:spcBef>
              <a:spcAft>
                <a:spcPts val="0"/>
              </a:spcAft>
              <a:buClr>
                <a:srgbClr val="000000"/>
              </a:buClr>
              <a:buSzPts val="1400"/>
              <a:buFont typeface="Arial"/>
              <a:buNone/>
              <a:tabLst/>
              <a:defRPr/>
            </a:pP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0" marR="0" lvl="0" indent="-228600" algn="just" defTabSz="914400" rtl="0" eaLnBrk="1" fontAlgn="auto" latinLnBrk="0" hangingPunct="1">
              <a:lnSpc>
                <a:spcPct val="150000"/>
              </a:lnSpc>
              <a:spcBef>
                <a:spcPts val="0"/>
              </a:spcBef>
              <a:spcAft>
                <a:spcPts val="0"/>
              </a:spcAft>
              <a:buClr>
                <a:srgbClr val="000000"/>
              </a:buClr>
              <a:buSzPts val="1400"/>
              <a:buFont typeface="Arial"/>
              <a:buNone/>
              <a:tabLst/>
              <a:defRPr/>
            </a:pP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Be sure both the “explain” and “demonstrate” are related to the unit’s environment and lifestyle.  Examples that they can look at allows them to decide how they would do it themselves.  Link your coaching to what unit people are presently doing in their units.</a:t>
            </a:r>
            <a:endParaRPr lang="en-US" dirty="0">
              <a:effectLst/>
              <a:latin typeface="Calibri" panose="020F0502020204030204" pitchFamily="34" charset="0"/>
              <a:ea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C06DBAB7-3B4B-4A55-A368-F475DA39275E}"/>
              </a:ext>
            </a:extLst>
          </p:cNvPr>
          <p:cNvSpPr>
            <a:spLocks noGrp="1"/>
          </p:cNvSpPr>
          <p:nvPr>
            <p:ph type="sldNum" idx="12"/>
          </p:nvPr>
        </p:nvSpPr>
        <p:spPr/>
        <p:txBody>
          <a:bodyPr/>
          <a:lstStyle/>
          <a:p>
            <a:pPr algn="r">
              <a:buSzPts val="1200"/>
            </a:pPr>
            <a:fld id="{00000000-1234-1234-1234-123412341234}" type="slidenum">
              <a:rPr lang="en-US" sz="1200" smtClean="0">
                <a:solidFill>
                  <a:schemeClr val="dk1"/>
                </a:solidFill>
                <a:latin typeface="Calibri"/>
                <a:ea typeface="Calibri"/>
                <a:cs typeface="Calibri"/>
                <a:sym typeface="Calibri"/>
              </a:rPr>
              <a:pPr algn="r">
                <a:buSzPts val="1200"/>
              </a:pPr>
              <a:t>10</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063670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11:notes"/>
          <p:cNvSpPr txBox="1">
            <a:spLocks noGrp="1"/>
          </p:cNvSpPr>
          <p:nvPr>
            <p:ph type="body" idx="1"/>
          </p:nvPr>
        </p:nvSpPr>
        <p:spPr>
          <a:xfrm>
            <a:off x="341532" y="2012950"/>
            <a:ext cx="6327335" cy="5726320"/>
          </a:xfrm>
          <a:prstGeom prst="rect">
            <a:avLst/>
          </a:prstGeom>
          <a:noFill/>
          <a:ln>
            <a:noFill/>
          </a:ln>
        </p:spPr>
        <p:txBody>
          <a:bodyPr spcFirstLastPara="1" wrap="square" lIns="93162" tIns="46568" rIns="93162" bIns="46568" anchor="t" anchorCtr="0">
            <a:noAutofit/>
          </a:bodyPr>
          <a:lstStyle/>
          <a:p>
            <a:pPr marL="0" indent="0" algn="just">
              <a:lnSpc>
                <a:spcPct val="110000"/>
              </a:lnSpc>
              <a:spcAft>
                <a:spcPts val="300"/>
              </a:spcAft>
              <a:buClr>
                <a:schemeClr val="dk1"/>
              </a:buClr>
              <a:buSzPts val="1100"/>
            </a:pPr>
            <a:r>
              <a:rPr lang="en-US" b="1" dirty="0">
                <a:solidFill>
                  <a:schemeClr val="tx1"/>
                </a:solidFill>
                <a:latin typeface="Calibri" panose="020F0502020204030204" pitchFamily="34" charset="0"/>
                <a:cs typeface="Calibri" panose="020F0502020204030204" pitchFamily="34" charset="0"/>
              </a:rPr>
              <a:t>Reducing Costs of Scouting</a:t>
            </a:r>
            <a:endParaRPr b="1" dirty="0">
              <a:solidFill>
                <a:schemeClr val="tx1"/>
              </a:solidFill>
              <a:latin typeface="Calibri" panose="020F0502020204030204" pitchFamily="34" charset="0"/>
              <a:cs typeface="Calibri" panose="020F0502020204030204" pitchFamily="34" charset="0"/>
            </a:endParaRPr>
          </a:p>
          <a:p>
            <a:pPr marL="0" marR="0" algn="just">
              <a:spcBef>
                <a:spcPts val="25"/>
              </a:spcBef>
              <a:spcAft>
                <a:spcPts val="300"/>
              </a:spcAft>
            </a:pPr>
            <a:r>
              <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Costs may be an issue for rural communities - It is not uncommon for many rural areas to have less monetary income than the nearby urban areas. Because of this the cost of Scouting can be an issue. There are many ways to reduce the cost of Scouting</a:t>
            </a:r>
            <a:endParaRPr lang="en-US" dirty="0">
              <a:effectLst/>
              <a:latin typeface="Calibri" panose="020F0502020204030204" pitchFamily="34" charset="0"/>
              <a:ea typeface="Times New Roman" panose="02020603050405020304" pitchFamily="18" charset="0"/>
              <a:cs typeface="Calibri" panose="020F0502020204030204" pitchFamily="34" charset="0"/>
            </a:endParaRPr>
          </a:p>
          <a:p>
            <a:pPr marL="0" marR="0" algn="just">
              <a:spcBef>
                <a:spcPts val="0"/>
              </a:spcBef>
              <a:spcAft>
                <a:spcPts val="300"/>
              </a:spcAft>
            </a:pP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dirty="0">
              <a:effectLst/>
              <a:latin typeface="Calibri" panose="020F0502020204030204" pitchFamily="34" charset="0"/>
              <a:ea typeface="Times New Roman" panose="02020603050405020304" pitchFamily="18" charset="0"/>
              <a:cs typeface="Calibri" panose="020F0502020204030204" pitchFamily="34" charset="0"/>
            </a:endParaRPr>
          </a:p>
          <a:p>
            <a:pPr marL="0" marR="0" algn="just">
              <a:spcBef>
                <a:spcPts val="135"/>
              </a:spcBef>
              <a:spcAft>
                <a:spcPts val="300"/>
              </a:spcAft>
            </a:pPr>
            <a:r>
              <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Reduce costs by:</a:t>
            </a:r>
            <a:endParaRPr lang="en-US" dirty="0">
              <a:effectLst/>
              <a:latin typeface="Calibri" panose="020F0502020204030204" pitchFamily="34" charset="0"/>
              <a:ea typeface="Times New Roman" panose="02020603050405020304" pitchFamily="18" charset="0"/>
              <a:cs typeface="Calibri" panose="020F0502020204030204" pitchFamily="34" charset="0"/>
            </a:endParaRPr>
          </a:p>
          <a:p>
            <a:pPr marL="342900" marR="0" lvl="0" indent="-342900" algn="just" fontAlgn="base">
              <a:spcBef>
                <a:spcPts val="50"/>
              </a:spcBef>
              <a:spcAft>
                <a:spcPts val="300"/>
              </a:spcAft>
              <a:buFont typeface="Symbol" panose="05050102010706020507" pitchFamily="18" charset="2"/>
              <a:buChar char=""/>
            </a:pPr>
            <a:r>
              <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Sharing resources within the unit by passing uniforms to other Scouts.  Obtaining uniforms from previous or older Scouts reduces the costs of uniforms.  The unit can set up a clothing exchange where new Scouts can look for a uniform.  When the Scout leaves, the uniform can be returned for the next Scout.  Shared books with separate records.  Have the unit own the books; they are loaned to the Scouts for use. The records are then kept in an advancement form or in an electronic record. </a:t>
            </a:r>
            <a:endParaRPr lang="en-US" dirty="0">
              <a:solidFill>
                <a:srgbClr val="404040"/>
              </a:solidFill>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lgn="just" fontAlgn="base">
              <a:spcBef>
                <a:spcPts val="0"/>
              </a:spcBef>
              <a:spcAft>
                <a:spcPts val="300"/>
              </a:spcAft>
              <a:buFont typeface="Symbol" panose="05050102010706020507" pitchFamily="18" charset="2"/>
              <a:buChar char=""/>
            </a:pPr>
            <a:r>
              <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Unit printed T-shirts rather than official uniform.  This is allowable for any unit.  Make sure each Scout uses the same t-shirt, we don’t want a mixture of t-shirts and uniforms.  Unit Neckerchiefs are another great idea to conserve cost. </a:t>
            </a:r>
            <a:endParaRPr lang="en-US" dirty="0">
              <a:solidFill>
                <a:srgbClr val="404040"/>
              </a:solidFill>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lgn="just" fontAlgn="base">
              <a:spcBef>
                <a:spcPts val="0"/>
              </a:spcBef>
              <a:spcAft>
                <a:spcPts val="300"/>
              </a:spcAft>
              <a:buFont typeface="Symbol" panose="05050102010706020507" pitchFamily="18" charset="2"/>
              <a:buChar char=""/>
            </a:pPr>
            <a:r>
              <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Multiple units combining for activities - Having multiple units combine in activities can fun for the youth as they are part of a larger group and allows for ride sharing when long distances are traveled such as going to summer resident camp or high adventure activities. </a:t>
            </a:r>
            <a:endParaRPr lang="en-US" dirty="0">
              <a:solidFill>
                <a:srgbClr val="404040"/>
              </a:solidFill>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lgn="just" fontAlgn="base">
              <a:spcBef>
                <a:spcPts val="0"/>
              </a:spcBef>
              <a:spcAft>
                <a:spcPts val="300"/>
              </a:spcAft>
              <a:buFont typeface="Symbol" panose="05050102010706020507" pitchFamily="18" charset="2"/>
              <a:buChar char=""/>
            </a:pPr>
            <a:r>
              <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Camperships / Scholarships - Each council will have camperships to pay a portion of the cost of attending day and resident camps. These require an application to the council and a demonstration of need.  Scholarships for registration fees are also available in each council.  Again, these typically provide only a portion of the costs which ensures buy-in from the Scout and parents. </a:t>
            </a:r>
            <a:endParaRPr lang="en-US" dirty="0">
              <a:solidFill>
                <a:srgbClr val="404040"/>
              </a:solidFill>
              <a:effectLst/>
              <a:latin typeface="Calibri" panose="020F0502020204030204" pitchFamily="34" charset="0"/>
              <a:ea typeface="Calibri" panose="020F0502020204030204" pitchFamily="34" charset="0"/>
              <a:cs typeface="Calibri" panose="020F0502020204030204" pitchFamily="34" charset="0"/>
            </a:endParaRPr>
          </a:p>
          <a:p>
            <a:pPr algn="just">
              <a:spcAft>
                <a:spcPts val="300"/>
              </a:spcAft>
            </a:pP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Remote meetings / Virtual / Hybrid - Consider meeting options, in person vs. calling in via a smart device to save some travel time.  Challenges occur with virtual meetings, so keep the tempo and interactions lively to keep remote attendees engaged.  Hybrid meetings are a mixture of some Scouts meeting face to face and others online.</a:t>
            </a:r>
            <a:endParaRPr dirty="0">
              <a:solidFill>
                <a:schemeClr val="tx1"/>
              </a:solidFill>
              <a:latin typeface="Calibri" panose="020F0502020204030204" pitchFamily="34" charset="0"/>
              <a:cs typeface="Calibri" panose="020F0502020204030204" pitchFamily="34" charset="0"/>
            </a:endParaRPr>
          </a:p>
          <a:p>
            <a:pPr marL="0" indent="0">
              <a:spcAft>
                <a:spcPts val="300"/>
              </a:spcAft>
            </a:pPr>
            <a:endParaRPr dirty="0"/>
          </a:p>
        </p:txBody>
      </p:sp>
      <p:sp>
        <p:nvSpPr>
          <p:cNvPr id="139" name="Google Shape;139;p11:notes"/>
          <p:cNvSpPr>
            <a:spLocks noGrp="1" noRot="1" noChangeAspect="1"/>
          </p:cNvSpPr>
          <p:nvPr>
            <p:ph type="sldImg" idx="2"/>
          </p:nvPr>
        </p:nvSpPr>
        <p:spPr>
          <a:xfrm>
            <a:off x="2516188" y="530225"/>
            <a:ext cx="1978025" cy="14827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 name="Slide Number Placeholder 1">
            <a:extLst>
              <a:ext uri="{FF2B5EF4-FFF2-40B4-BE49-F238E27FC236}">
                <a16:creationId xmlns:a16="http://schemas.microsoft.com/office/drawing/2014/main" id="{51361B4B-F4FB-4C51-9D7C-F170E5E50366}"/>
              </a:ext>
            </a:extLst>
          </p:cNvPr>
          <p:cNvSpPr>
            <a:spLocks noGrp="1"/>
          </p:cNvSpPr>
          <p:nvPr>
            <p:ph type="sldNum" idx="12"/>
          </p:nvPr>
        </p:nvSpPr>
        <p:spPr/>
        <p:txBody>
          <a:bodyPr/>
          <a:lstStyle/>
          <a:p>
            <a:pPr algn="r">
              <a:buSzPts val="1200"/>
            </a:pPr>
            <a:fld id="{00000000-1234-1234-1234-123412341234}" type="slidenum">
              <a:rPr lang="en-US" sz="1200" smtClean="0">
                <a:solidFill>
                  <a:schemeClr val="dk1"/>
                </a:solidFill>
                <a:latin typeface="Calibri"/>
                <a:ea typeface="Calibri"/>
                <a:cs typeface="Calibri"/>
                <a:sym typeface="Calibri"/>
              </a:rPr>
              <a:pPr algn="r">
                <a:buSzPts val="1200"/>
              </a:pPr>
              <a:t>11</a:t>
            </a:fld>
            <a:endParaRPr lang="en-US" sz="1200">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12:notes"/>
          <p:cNvSpPr txBox="1">
            <a:spLocks noGrp="1"/>
          </p:cNvSpPr>
          <p:nvPr>
            <p:ph type="body" idx="1"/>
          </p:nvPr>
        </p:nvSpPr>
        <p:spPr>
          <a:xfrm>
            <a:off x="449384" y="1480240"/>
            <a:ext cx="6111631" cy="7181160"/>
          </a:xfrm>
          <a:prstGeom prst="rect">
            <a:avLst/>
          </a:prstGeom>
          <a:noFill/>
          <a:ln>
            <a:noFill/>
          </a:ln>
        </p:spPr>
        <p:txBody>
          <a:bodyPr spcFirstLastPara="1" wrap="square" lIns="93162" tIns="46568" rIns="93162" bIns="46568" anchor="t" anchorCtr="0">
            <a:noAutofit/>
          </a:bodyPr>
          <a:lstStyle/>
          <a:p>
            <a:pPr marL="0" indent="0" algn="just">
              <a:lnSpc>
                <a:spcPct val="150000"/>
              </a:lnSpc>
              <a:buClr>
                <a:schemeClr val="dk1"/>
              </a:buClr>
              <a:buSzPts val="1100"/>
            </a:pPr>
            <a:r>
              <a:rPr lang="en-US" b="1" dirty="0">
                <a:solidFill>
                  <a:schemeClr val="tx1"/>
                </a:solidFill>
                <a:latin typeface="Calibri" panose="020F0502020204030204" pitchFamily="34" charset="0"/>
                <a:cs typeface="Calibri" panose="020F0502020204030204" pitchFamily="34" charset="0"/>
              </a:rPr>
              <a:t>Small Rural Unit Scouting Options</a:t>
            </a:r>
          </a:p>
          <a:p>
            <a:pPr marL="0" marR="116840" algn="just">
              <a:spcBef>
                <a:spcPts val="65"/>
              </a:spcBef>
              <a:spcAft>
                <a:spcPts val="0"/>
              </a:spcAft>
            </a:pP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Present a variety of refinements for adapting Scouting to sparsely populated rural areas. Discuss the various ways to work with small units and to make Scouting fun for the youth. </a:t>
            </a:r>
            <a:endParaRPr lang="en-US" dirty="0">
              <a:effectLst/>
              <a:latin typeface="Calibri" panose="020F0502020204030204" pitchFamily="34" charset="0"/>
              <a:ea typeface="Times New Roman" panose="02020603050405020304" pitchFamily="18" charset="0"/>
              <a:cs typeface="Calibri" panose="020F0502020204030204" pitchFamily="34" charset="0"/>
            </a:endParaRPr>
          </a:p>
          <a:p>
            <a:pPr marL="0" marR="0" algn="just">
              <a:spcBef>
                <a:spcPts val="0"/>
              </a:spcBef>
              <a:spcAft>
                <a:spcPts val="0"/>
              </a:spcAft>
            </a:pPr>
            <a:r>
              <a:rPr lang="en-US" sz="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800" dirty="0">
              <a:effectLst/>
              <a:latin typeface="Calibri" panose="020F0502020204030204" pitchFamily="34" charset="0"/>
              <a:ea typeface="Times New Roman" panose="02020603050405020304" pitchFamily="18" charset="0"/>
              <a:cs typeface="Calibri" panose="020F0502020204030204" pitchFamily="34" charset="0"/>
            </a:endParaRPr>
          </a:p>
          <a:p>
            <a:pPr marL="0" marR="116840" algn="just" fontAlgn="base">
              <a:spcBef>
                <a:spcPts val="5"/>
              </a:spcBef>
              <a:spcAft>
                <a:spcPts val="0"/>
              </a:spcAft>
            </a:pP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Den aide or denner instead of den chiefs - In rural units there may not be a Scouts BSA troop nearby to provide den chiefs.  In this case any parent can be a den aide and provide support for the den leader.  It can also be an older brother or sister who assists.  Remember to maintain two deep leadership during all activities. A denner is a Cub Scout youth who is given additional responsibilities during the den meeting.  This is a leadership position that is used to help the den leaders and the other Scouts.  The position can be earned by the Scout or rotated through the den members.  Each Scout should have an opportunity to be the denner.  The responsibilities of the denner should be appropriate for the age and abilities of the youth.  Some possible responsibilities of the denner are:</a:t>
            </a:r>
            <a:endParaRPr lang="en-US" dirty="0">
              <a:effectLst/>
              <a:latin typeface="Calibri" panose="020F0502020204030204" pitchFamily="34" charset="0"/>
              <a:ea typeface="Times New Roman" panose="02020603050405020304" pitchFamily="18" charset="0"/>
              <a:cs typeface="Calibri" panose="020F0502020204030204" pitchFamily="34" charset="0"/>
            </a:endParaRPr>
          </a:p>
          <a:p>
            <a:pPr marL="342900" marR="0" lvl="0" indent="-342900" algn="just" fontAlgn="base">
              <a:spcBef>
                <a:spcPts val="0"/>
              </a:spcBef>
              <a:spcAft>
                <a:spcPts val="0"/>
              </a:spcAft>
              <a:buSzPts val="1000"/>
              <a:buFont typeface="Symbol" panose="05050102010706020507" pitchFamily="18" charset="2"/>
              <a:buChar char=""/>
              <a:tabLst>
                <a:tab pos="457200" algn="l"/>
              </a:tabLst>
            </a:pP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Lead the gathering activity. </a:t>
            </a:r>
            <a:endParaRPr lang="en-US" dirty="0">
              <a:effectLst/>
              <a:latin typeface="Calibri" panose="020F0502020204030204" pitchFamily="34" charset="0"/>
              <a:ea typeface="Times New Roman" panose="02020603050405020304" pitchFamily="18" charset="0"/>
              <a:cs typeface="Calibri" panose="020F0502020204030204" pitchFamily="34" charset="0"/>
            </a:endParaRPr>
          </a:p>
          <a:p>
            <a:pPr marL="342900" marR="0" lvl="0" indent="-342900" algn="just" fontAlgn="base">
              <a:spcBef>
                <a:spcPts val="0"/>
              </a:spcBef>
              <a:spcAft>
                <a:spcPts val="0"/>
              </a:spcAft>
              <a:buSzPts val="1000"/>
              <a:buFont typeface="Symbol" panose="05050102010706020507" pitchFamily="18" charset="2"/>
              <a:buChar char=""/>
              <a:tabLst>
                <a:tab pos="457200" algn="l"/>
              </a:tabLst>
            </a:pP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Lead the flag ceremony, closing with the Pledge of Allegiance. </a:t>
            </a:r>
            <a:endParaRPr lang="en-US" dirty="0">
              <a:effectLst/>
              <a:latin typeface="Calibri" panose="020F0502020204030204" pitchFamily="34" charset="0"/>
              <a:ea typeface="Times New Roman" panose="02020603050405020304" pitchFamily="18" charset="0"/>
              <a:cs typeface="Calibri" panose="020F0502020204030204" pitchFamily="34" charset="0"/>
            </a:endParaRPr>
          </a:p>
          <a:p>
            <a:pPr marL="342900" marR="0" lvl="0" indent="-342900" algn="just" fontAlgn="base">
              <a:spcBef>
                <a:spcPts val="0"/>
              </a:spcBef>
              <a:spcAft>
                <a:spcPts val="0"/>
              </a:spcAft>
              <a:buSzPts val="1000"/>
              <a:buFont typeface="Symbol" panose="05050102010706020507" pitchFamily="18" charset="2"/>
              <a:buChar char=""/>
              <a:tabLst>
                <a:tab pos="457200" algn="l"/>
              </a:tabLst>
            </a:pP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Helps with handing out supplies for the activities. </a:t>
            </a:r>
            <a:endParaRPr lang="en-US" dirty="0">
              <a:effectLst/>
              <a:latin typeface="Calibri" panose="020F0502020204030204" pitchFamily="34" charset="0"/>
              <a:ea typeface="Times New Roman" panose="02020603050405020304" pitchFamily="18" charset="0"/>
              <a:cs typeface="Calibri" panose="020F0502020204030204" pitchFamily="34" charset="0"/>
            </a:endParaRPr>
          </a:p>
          <a:p>
            <a:pPr marL="342900" marR="0" lvl="0" indent="-342900" algn="just" fontAlgn="base">
              <a:spcBef>
                <a:spcPts val="0"/>
              </a:spcBef>
              <a:spcAft>
                <a:spcPts val="0"/>
              </a:spcAft>
              <a:buSzPts val="1000"/>
              <a:buFont typeface="Symbol" panose="05050102010706020507" pitchFamily="18" charset="2"/>
              <a:buChar char=""/>
              <a:tabLst>
                <a:tab pos="457200" algn="l"/>
              </a:tabLst>
            </a:pP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Lead the game played during the meeting. </a:t>
            </a:r>
            <a:endParaRPr lang="en-US" dirty="0">
              <a:effectLst/>
              <a:latin typeface="Calibri" panose="020F0502020204030204" pitchFamily="34" charset="0"/>
              <a:ea typeface="Times New Roman" panose="02020603050405020304" pitchFamily="18" charset="0"/>
              <a:cs typeface="Calibri" panose="020F0502020204030204" pitchFamily="34" charset="0"/>
            </a:endParaRPr>
          </a:p>
          <a:p>
            <a:pPr marL="342900" marR="0" lvl="0" indent="-342900" algn="just" fontAlgn="base">
              <a:spcBef>
                <a:spcPts val="0"/>
              </a:spcBef>
              <a:spcAft>
                <a:spcPts val="0"/>
              </a:spcAft>
              <a:buSzPts val="1000"/>
              <a:buFont typeface="Symbol" panose="05050102010706020507" pitchFamily="18" charset="2"/>
              <a:buChar char=""/>
              <a:tabLst>
                <a:tab pos="457200" algn="l"/>
              </a:tabLst>
            </a:pP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 a multi-aged den can help younger Scouts with tasks. </a:t>
            </a:r>
            <a:endParaRPr lang="en-US" dirty="0">
              <a:effectLst/>
              <a:latin typeface="Calibri" panose="020F0502020204030204" pitchFamily="34" charset="0"/>
              <a:ea typeface="Times New Roman" panose="02020603050405020304" pitchFamily="18" charset="0"/>
              <a:cs typeface="Calibri" panose="020F0502020204030204" pitchFamily="34" charset="0"/>
            </a:endParaRPr>
          </a:p>
          <a:p>
            <a:pPr marL="0" marR="0" algn="just" fontAlgn="base">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800" dirty="0">
              <a:effectLst/>
              <a:latin typeface="Calibri" panose="020F0502020204030204" pitchFamily="34" charset="0"/>
              <a:ea typeface="Times New Roman" panose="02020603050405020304" pitchFamily="18" charset="0"/>
              <a:cs typeface="Calibri" panose="020F0502020204030204" pitchFamily="34" charset="0"/>
            </a:endParaRPr>
          </a:p>
          <a:p>
            <a:pPr marL="0" marR="0" algn="just" fontAlgn="base">
              <a:spcBef>
                <a:spcPts val="0"/>
              </a:spcBef>
              <a:spcAft>
                <a:spcPts val="0"/>
              </a:spcAft>
            </a:pP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Multi-aged Dens - In rural communities there may not be enough youth at an age level to make a full den. There also may not be enough parents to be the den leader.  Combining the den meetings for several age groups can make the meetings more fun for the Scouts and allow only two adults to serve several age levels.  Tiger, Wolf and Bear Scouts can be combined or Bear and Webelos and Arrow of Light levels can be combined.  Many of the activities are repeated each year.  Although the youth may be working in the same area, try to have them work on the project appropriate for their level. </a:t>
            </a:r>
            <a:endParaRPr lang="en-US" dirty="0">
              <a:effectLst/>
              <a:latin typeface="Calibri" panose="020F0502020204030204" pitchFamily="34" charset="0"/>
              <a:ea typeface="Times New Roman" panose="02020603050405020304" pitchFamily="18" charset="0"/>
              <a:cs typeface="Calibri" panose="020F0502020204030204" pitchFamily="34" charset="0"/>
            </a:endParaRPr>
          </a:p>
          <a:p>
            <a:pPr marL="0" marR="0" algn="just" fontAlgn="base">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800" dirty="0">
              <a:effectLst/>
              <a:latin typeface="Calibri" panose="020F0502020204030204" pitchFamily="34" charset="0"/>
              <a:ea typeface="Times New Roman" panose="02020603050405020304" pitchFamily="18" charset="0"/>
              <a:cs typeface="Calibri" panose="020F0502020204030204" pitchFamily="34" charset="0"/>
            </a:endParaRPr>
          </a:p>
          <a:p>
            <a:pPr marL="0" marR="0" algn="just" fontAlgn="base">
              <a:spcBef>
                <a:spcPts val="0"/>
              </a:spcBef>
              <a:spcAft>
                <a:spcPts val="0"/>
              </a:spcAft>
            </a:pP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Lone Cub Scouts / Scouts BSA - </a:t>
            </a:r>
            <a:r>
              <a:rPr lang="en-US"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Hand out the Lone Scout FAQs and pass around the Lone Scout Friend and Counselor Guidebook for the participants to look at. </a:t>
            </a:r>
            <a:endParaRPr lang="en-US" dirty="0">
              <a:effectLst/>
              <a:latin typeface="Calibri" panose="020F0502020204030204" pitchFamily="34" charset="0"/>
              <a:ea typeface="Times New Roman" panose="02020603050405020304" pitchFamily="18" charset="0"/>
              <a:cs typeface="Calibri" panose="020F0502020204030204" pitchFamily="34" charset="0"/>
            </a:endParaRPr>
          </a:p>
          <a:p>
            <a:pPr marL="0" marR="0" algn="just" fontAlgn="base">
              <a:spcBef>
                <a:spcPts val="0"/>
              </a:spcBef>
              <a:spcAft>
                <a:spcPts val="0"/>
              </a:spcAft>
            </a:pP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The Lone Cub Scout and Lone Scouts BSA program is provided for specific cases where it is not reasonable for the youth to be part of a unit.  There are specific requirements for a youth to be eligible. Each lone Scout has to have an adult who will assist and supervise them while working on Scout activities. Typically, it is a parent but can also be another family member or someone in the community.  If the adult is not a member of the family two deep leadership must be maintained.  With the lone Scout plan there are certain advantages to this experience.  For example, Scouting activities can be done entirely at home. Boys or girls who live in rural areas have the outdoors close at hand where much of Scouting takes place. Each youth can progress at his or her own pace, building upon his or her achievements.  </a:t>
            </a:r>
            <a:r>
              <a:rPr lang="en-US" u="sng" dirty="0">
                <a:solidFill>
                  <a:srgbClr val="0000FF"/>
                </a:solidFill>
                <a:effectLst/>
                <a:latin typeface="Calibri" panose="020F0502020204030204" pitchFamily="34" charset="0"/>
                <a:ea typeface="Times New Roman" panose="02020603050405020304" pitchFamily="18" charset="0"/>
                <a:cs typeface="Calibri" panose="020F0502020204030204" pitchFamily="34" charset="0"/>
                <a:hlinkClick r:id="rId3"/>
              </a:rPr>
              <a:t>https://www.scouting.org/commissioners/lone-scout/</a:t>
            </a:r>
            <a:endParaRPr lang="en-US" dirty="0">
              <a:effectLst/>
              <a:latin typeface="Calibri" panose="020F0502020204030204" pitchFamily="34" charset="0"/>
              <a:ea typeface="Times New Roman" panose="02020603050405020304" pitchFamily="18" charset="0"/>
              <a:cs typeface="Calibri" panose="020F0502020204030204" pitchFamily="34" charset="0"/>
            </a:endParaRPr>
          </a:p>
          <a:p>
            <a:pPr marL="0" marR="0" algn="just" fontAlgn="base">
              <a:spcBef>
                <a:spcPts val="0"/>
              </a:spcBef>
              <a:spcAft>
                <a:spcPts val="0"/>
              </a:spcAft>
            </a:pPr>
            <a:endParaRPr lang="en-US" sz="600" dirty="0">
              <a:solidFill>
                <a:srgbClr val="000000"/>
              </a:solidFill>
              <a:latin typeface="Calibri" panose="020F0502020204030204" pitchFamily="34" charset="0"/>
              <a:ea typeface="Times New Roman" panose="02020603050405020304" pitchFamily="18" charset="0"/>
              <a:cs typeface="Calibri" panose="020F0502020204030204" pitchFamily="34" charset="0"/>
            </a:endParaRPr>
          </a:p>
          <a:p>
            <a:pPr marL="0" marR="0" algn="just" fontAlgn="base">
              <a:spcBef>
                <a:spcPts val="0"/>
              </a:spcBef>
              <a:spcAft>
                <a:spcPts val="0"/>
              </a:spcAft>
            </a:pP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Wagon-wheel troops, weekly patrol meetings, monthly troop meetings - There are many options for meeting schedules, times and dates.  Extended Saturday or Sunday meetings which includes an outdoor activity, community Good Turn, or family activity are useful in some rural areas.  Wagon wheel troops may decide to meet at each spoke (patrol location, often a different town) weekly, then monthly meet at the hub (central location more or less equally distant from each patrol).</a:t>
            </a:r>
            <a:endPar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endParaRPr>
          </a:p>
          <a:p>
            <a:pPr marL="0" marR="0" algn="just" fontAlgn="base">
              <a:spcBef>
                <a:spcPts val="0"/>
              </a:spcBef>
              <a:spcAft>
                <a:spcPts val="0"/>
              </a:spcAft>
            </a:pPr>
            <a:endParaRPr lang="en-US" sz="600" dirty="0">
              <a:effectLst/>
              <a:latin typeface="Calibri" panose="020F0502020204030204" pitchFamily="34" charset="0"/>
              <a:ea typeface="Times New Roman" panose="02020603050405020304" pitchFamily="18" charset="0"/>
              <a:cs typeface="Calibri" panose="020F0502020204030204" pitchFamily="34" charset="0"/>
            </a:endParaRPr>
          </a:p>
          <a:p>
            <a:pPr marL="0" marR="0" algn="just" fontAlgn="base">
              <a:spcBef>
                <a:spcPts val="0"/>
              </a:spcBef>
              <a:spcAft>
                <a:spcPts val="0"/>
              </a:spcAft>
            </a:pP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Technology options: virtual meetings, social media, shared drives - Consider using social media to conduct meetings remotely.  This will save some travel time and is handy during times of inclement weather.  Nothing replaces that face-to-face contact among youth and adults, but this is an option for units.  </a:t>
            </a:r>
          </a:p>
          <a:p>
            <a:pPr marL="0" marR="0" algn="just" fontAlgn="base">
              <a:spcBef>
                <a:spcPts val="0"/>
              </a:spcBef>
              <a:spcAft>
                <a:spcPts val="0"/>
              </a:spcAft>
            </a:pPr>
            <a:endParaRPr lang="en-US" sz="6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pPr marL="0" marR="0" lvl="0" indent="-228600" algn="just" defTabSz="914400" rtl="0" eaLnBrk="1" fontAlgn="base" latinLnBrk="0" hangingPunct="1">
              <a:spcBef>
                <a:spcPts val="0"/>
              </a:spcBef>
              <a:spcAft>
                <a:spcPts val="0"/>
              </a:spcAft>
              <a:buClr>
                <a:srgbClr val="000000"/>
              </a:buClr>
              <a:buSzPts val="1400"/>
              <a:buFont typeface="Arial"/>
              <a:buNone/>
              <a:tabLst/>
              <a:defRPr/>
            </a:pP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Multi-unit activities - such as campouts and “go see its”.  This allows for the Scouts to have more fun by being with a larger group and allows for ride sharing and makes obtaining two deep leadership easier. </a:t>
            </a:r>
            <a:endParaRPr lang="en-US" dirty="0">
              <a:effectLst/>
              <a:latin typeface="Calibri" panose="020F0502020204030204" pitchFamily="34" charset="0"/>
              <a:ea typeface="Times New Roman" panose="02020603050405020304" pitchFamily="18" charset="0"/>
              <a:cs typeface="Calibri" panose="020F0502020204030204" pitchFamily="34" charset="0"/>
            </a:endParaRPr>
          </a:p>
        </p:txBody>
      </p:sp>
      <p:sp>
        <p:nvSpPr>
          <p:cNvPr id="146" name="Google Shape;146;p12:notes"/>
          <p:cNvSpPr>
            <a:spLocks noGrp="1" noRot="1" noChangeAspect="1"/>
          </p:cNvSpPr>
          <p:nvPr>
            <p:ph type="sldImg" idx="2"/>
          </p:nvPr>
        </p:nvSpPr>
        <p:spPr>
          <a:xfrm>
            <a:off x="3746500" y="635000"/>
            <a:ext cx="1566863" cy="11747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 name="Slide Number Placeholder 1">
            <a:extLst>
              <a:ext uri="{FF2B5EF4-FFF2-40B4-BE49-F238E27FC236}">
                <a16:creationId xmlns:a16="http://schemas.microsoft.com/office/drawing/2014/main" id="{45F000B2-D95C-49E2-8367-47EB7E17E58B}"/>
              </a:ext>
            </a:extLst>
          </p:cNvPr>
          <p:cNvSpPr>
            <a:spLocks noGrp="1"/>
          </p:cNvSpPr>
          <p:nvPr>
            <p:ph type="sldNum" idx="12"/>
          </p:nvPr>
        </p:nvSpPr>
        <p:spPr/>
        <p:txBody>
          <a:bodyPr/>
          <a:lstStyle/>
          <a:p>
            <a:pPr algn="r">
              <a:buSzPts val="1200"/>
            </a:pPr>
            <a:fld id="{00000000-1234-1234-1234-123412341234}" type="slidenum">
              <a:rPr lang="en-US" sz="1200" smtClean="0">
                <a:solidFill>
                  <a:schemeClr val="dk1"/>
                </a:solidFill>
                <a:latin typeface="Calibri"/>
                <a:ea typeface="Calibri"/>
                <a:cs typeface="Calibri"/>
                <a:sym typeface="Calibri"/>
              </a:rPr>
              <a:pPr algn="r">
                <a:buSzPts val="1200"/>
              </a:pPr>
              <a:t>12</a:t>
            </a:fld>
            <a:endParaRPr lang="en-US" sz="1200">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13:notes"/>
          <p:cNvSpPr txBox="1">
            <a:spLocks noGrp="1"/>
          </p:cNvSpPr>
          <p:nvPr>
            <p:ph type="body" idx="1"/>
          </p:nvPr>
        </p:nvSpPr>
        <p:spPr>
          <a:xfrm>
            <a:off x="701040" y="1765024"/>
            <a:ext cx="5608320" cy="6557341"/>
          </a:xfrm>
          <a:prstGeom prst="rect">
            <a:avLst/>
          </a:prstGeom>
          <a:noFill/>
          <a:ln>
            <a:noFill/>
          </a:ln>
        </p:spPr>
        <p:txBody>
          <a:bodyPr spcFirstLastPara="1" wrap="square" lIns="93162" tIns="46568" rIns="93162" bIns="46568" anchor="t" anchorCtr="0">
            <a:noAutofit/>
          </a:bodyPr>
          <a:lstStyle/>
          <a:p>
            <a:pPr marL="0" indent="0" algn="just">
              <a:spcAft>
                <a:spcPts val="300"/>
              </a:spcAft>
              <a:buClr>
                <a:schemeClr val="dk1"/>
              </a:buClr>
              <a:buSzPts val="1100"/>
            </a:pPr>
            <a:r>
              <a:rPr lang="en-US" b="1" dirty="0">
                <a:solidFill>
                  <a:schemeClr val="tx1"/>
                </a:solidFill>
                <a:latin typeface="Calibri" panose="020F0502020204030204" pitchFamily="34" charset="0"/>
                <a:cs typeface="Calibri" panose="020F0502020204030204" pitchFamily="34" charset="0"/>
              </a:rPr>
              <a:t>Learning Check Scenario Review.</a:t>
            </a:r>
          </a:p>
          <a:p>
            <a:pPr marL="0" indent="0" algn="just">
              <a:spcAft>
                <a:spcPts val="300"/>
              </a:spcAft>
              <a:buClr>
                <a:schemeClr val="dk1"/>
              </a:buClr>
              <a:buSzPts val="1100"/>
            </a:pPr>
            <a:endParaRPr lang="en-US" sz="800" dirty="0">
              <a:solidFill>
                <a:schemeClr val="tx1"/>
              </a:solidFill>
              <a:latin typeface="Calibri" panose="020F0502020204030204" pitchFamily="34" charset="0"/>
              <a:cs typeface="Calibri" panose="020F0502020204030204" pitchFamily="34" charset="0"/>
            </a:endParaRPr>
          </a:p>
          <a:p>
            <a:pPr marL="0" marR="0" algn="just">
              <a:spcBef>
                <a:spcPts val="0"/>
              </a:spcBef>
              <a:spcAft>
                <a:spcPts val="300"/>
              </a:spcAft>
            </a:pPr>
            <a:r>
              <a:rPr lang="en-US" sz="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Learning Check Scenario Review – 10 minutes:</a:t>
            </a:r>
            <a:endParaRPr lang="en-US" sz="1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marL="0" marR="0" algn="just">
              <a:spcBef>
                <a:spcPts val="0"/>
              </a:spcBef>
              <a:spcAft>
                <a:spcPts val="300"/>
              </a:spcAft>
            </a:pPr>
            <a:r>
              <a:rPr lang="en-US" sz="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Notes:  Instructor Led Activity</a:t>
            </a:r>
            <a:endParaRPr lang="en-US" sz="1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marL="0" marR="0" algn="just">
              <a:spcBef>
                <a:spcPts val="0"/>
              </a:spcBef>
              <a:spcAft>
                <a:spcPts val="300"/>
              </a:spcAft>
            </a:pPr>
            <a:r>
              <a:rPr lang="en-US" sz="8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endParaRPr lang="en-US" sz="8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marL="0" marR="0" algn="just">
              <a:spcBef>
                <a:spcPts val="0"/>
              </a:spcBef>
              <a:spcAft>
                <a:spcPts val="300"/>
              </a:spcAft>
            </a:pPr>
            <a:r>
              <a:rPr lang="en-US" sz="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Review this Scenario and discuss as a class</a:t>
            </a:r>
            <a:endParaRPr lang="en-US" sz="1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marL="0" marR="0" algn="just">
              <a:spcBef>
                <a:spcPts val="0"/>
              </a:spcBef>
              <a:spcAft>
                <a:spcPts val="300"/>
              </a:spcAft>
            </a:pPr>
            <a:r>
              <a:rPr lang="en-US" sz="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Janet is the new unit commissioner for </a:t>
            </a:r>
            <a:r>
              <a:rPr lang="en-US" sz="120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Firestart</a:t>
            </a:r>
            <a:r>
              <a:rPr lang="en-US" sz="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Council covering Faye County.  None of the other commissioners are in Faye County where 3 units are chartered.   Janet has 3 years of experience as a unit commissioner, and recently relocated with her family to start a new job at Acme.  Janet has 2 older children; both went through the Scouting experience.</a:t>
            </a:r>
            <a:endParaRPr lang="en-US" sz="1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marL="0" marR="0" algn="just">
              <a:spcBef>
                <a:spcPts val="0"/>
              </a:spcBef>
              <a:spcAft>
                <a:spcPts val="300"/>
              </a:spcAft>
            </a:pPr>
            <a:r>
              <a:rPr lang="en-US" sz="8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p>
          <a:p>
            <a:pPr marL="0" marR="0" algn="just">
              <a:spcBef>
                <a:spcPts val="0"/>
              </a:spcBef>
              <a:spcAft>
                <a:spcPts val="300"/>
              </a:spcAft>
            </a:pPr>
            <a:r>
              <a:rPr lang="en-US" sz="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Faye county is sparsely populated but has 3 key employers that many residents work for:  Acme auto parts, a manufacturing facility; The Refugee and Immigrant Center, temporary home to 500 families and Holy Divinity Bible College, a renowned theological school with 2000 students enrolled, though half are online.  There is also a large retirement community in the county.</a:t>
            </a:r>
            <a:endParaRPr lang="en-US" sz="1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marL="342900" marR="0" lvl="0" indent="-342900" algn="just">
              <a:spcBef>
                <a:spcPts val="0"/>
              </a:spcBef>
              <a:spcAft>
                <a:spcPts val="300"/>
              </a:spcAft>
              <a:buSzPts val="1000"/>
              <a:buFont typeface="Symbol" panose="05050102010706020507" pitchFamily="18" charset="2"/>
              <a:buChar char=""/>
              <a:tabLst>
                <a:tab pos="457200" algn="l"/>
              </a:tabLst>
            </a:pPr>
            <a:r>
              <a:rPr lang="en-US" sz="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Janet has some key contacts at Acme, but needs a way to connect to the other big employers and community.  </a:t>
            </a:r>
          </a:p>
          <a:p>
            <a:pPr marL="342900" marR="0" lvl="0" indent="-342900" algn="just">
              <a:spcBef>
                <a:spcPts val="0"/>
              </a:spcBef>
              <a:spcAft>
                <a:spcPts val="300"/>
              </a:spcAft>
              <a:buSzPts val="1000"/>
              <a:buFont typeface="Symbol" panose="05050102010706020507" pitchFamily="18" charset="2"/>
              <a:buChar char=""/>
              <a:tabLst>
                <a:tab pos="457200" algn="l"/>
              </a:tabLst>
            </a:pPr>
            <a:r>
              <a:rPr lang="en-US" sz="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What are some strategies Janet can take to engage existing units and potentially expand Scouting in Faye County?  </a:t>
            </a:r>
          </a:p>
          <a:p>
            <a:pPr marL="0" marR="0" algn="just">
              <a:spcBef>
                <a:spcPts val="0"/>
              </a:spcBef>
              <a:spcAft>
                <a:spcPts val="300"/>
              </a:spcAft>
            </a:pPr>
            <a:r>
              <a:rPr lang="en-US" sz="8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p>
          <a:p>
            <a:pPr marL="0" marR="0" algn="just">
              <a:spcBef>
                <a:spcPts val="0"/>
              </a:spcBef>
              <a:spcAft>
                <a:spcPts val="300"/>
              </a:spcAft>
            </a:pPr>
            <a:r>
              <a:rPr lang="en-US" sz="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Instructor:  Write brainstorming ideas on the board, get inputs from all students.  Fine tune a strategy with multiple options.</a:t>
            </a:r>
            <a:endParaRPr lang="en-US" sz="1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marL="342900" marR="0" lvl="0" indent="-342900" algn="just" fontAlgn="base">
              <a:spcBef>
                <a:spcPts val="0"/>
              </a:spcBef>
              <a:spcAft>
                <a:spcPts val="300"/>
              </a:spcAft>
              <a:buSzPts val="1000"/>
              <a:buFont typeface="Symbol" panose="05050102010706020507" pitchFamily="18" charset="2"/>
              <a:buChar char=""/>
              <a:tabLst>
                <a:tab pos="457200" algn="l"/>
              </a:tabLst>
            </a:pPr>
            <a:r>
              <a:rPr lang="en-US" sz="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Look for connections across Acme, Refugee / Immigrant Center and Holy Divinity.  </a:t>
            </a:r>
          </a:p>
          <a:p>
            <a:pPr marL="342900" marR="0" lvl="0" indent="-342900" algn="just" fontAlgn="base">
              <a:spcBef>
                <a:spcPts val="0"/>
              </a:spcBef>
              <a:spcAft>
                <a:spcPts val="300"/>
              </a:spcAft>
              <a:buSzPts val="1000"/>
              <a:buFont typeface="Symbol" panose="05050102010706020507" pitchFamily="18" charset="2"/>
              <a:buChar char=""/>
              <a:tabLst>
                <a:tab pos="457200" algn="l"/>
              </a:tabLst>
            </a:pPr>
            <a:r>
              <a:rPr lang="en-US" sz="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Open house at the college; connect with instructors, staff, administration?</a:t>
            </a:r>
          </a:p>
          <a:p>
            <a:pPr marL="342900" marR="0" lvl="0" indent="-342900" algn="just" fontAlgn="base">
              <a:spcBef>
                <a:spcPts val="0"/>
              </a:spcBef>
              <a:spcAft>
                <a:spcPts val="300"/>
              </a:spcAft>
              <a:buSzPts val="1000"/>
              <a:buFont typeface="Symbol" panose="05050102010706020507" pitchFamily="18" charset="2"/>
              <a:buChar char=""/>
              <a:tabLst>
                <a:tab pos="457200" algn="l"/>
              </a:tabLst>
            </a:pPr>
            <a:r>
              <a:rPr lang="en-US" sz="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Any community celebrations?</a:t>
            </a:r>
          </a:p>
          <a:p>
            <a:pPr marL="342900" marR="0" lvl="0" indent="-342900" algn="just" fontAlgn="base">
              <a:spcBef>
                <a:spcPts val="0"/>
              </a:spcBef>
              <a:spcAft>
                <a:spcPts val="300"/>
              </a:spcAft>
              <a:buSzPts val="1000"/>
              <a:buFont typeface="Symbol" panose="05050102010706020507" pitchFamily="18" charset="2"/>
              <a:buChar char=""/>
              <a:tabLst>
                <a:tab pos="457200" algn="l"/>
              </a:tabLst>
            </a:pPr>
            <a:r>
              <a:rPr lang="en-US" sz="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Culture exchange opportunities?</a:t>
            </a:r>
          </a:p>
          <a:p>
            <a:pPr marL="342900" marR="0" lvl="0" indent="-342900" algn="just" fontAlgn="base">
              <a:spcBef>
                <a:spcPts val="0"/>
              </a:spcBef>
              <a:spcAft>
                <a:spcPts val="300"/>
              </a:spcAft>
              <a:buSzPts val="1000"/>
              <a:buFont typeface="Symbol" panose="05050102010706020507" pitchFamily="18" charset="2"/>
              <a:buChar char=""/>
              <a:tabLst>
                <a:tab pos="457200" algn="l"/>
              </a:tabLst>
            </a:pPr>
            <a:r>
              <a:rPr lang="en-US" sz="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Church connections to the college?</a:t>
            </a:r>
          </a:p>
          <a:p>
            <a:pPr marL="342900" marR="0" lvl="0" indent="-342900" algn="just" fontAlgn="base">
              <a:spcBef>
                <a:spcPts val="0"/>
              </a:spcBef>
              <a:spcAft>
                <a:spcPts val="300"/>
              </a:spcAft>
              <a:buSzPts val="1000"/>
              <a:buFont typeface="Symbol" panose="05050102010706020507" pitchFamily="18" charset="2"/>
              <a:buChar char=""/>
              <a:tabLst>
                <a:tab pos="457200" algn="l"/>
              </a:tabLst>
            </a:pPr>
            <a:r>
              <a:rPr lang="en-US" sz="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Retirees as potential volunteers?</a:t>
            </a:r>
          </a:p>
          <a:p>
            <a:pPr marL="342900" marR="0" lvl="0" indent="-342900" algn="just" fontAlgn="base">
              <a:spcBef>
                <a:spcPts val="0"/>
              </a:spcBef>
              <a:spcAft>
                <a:spcPts val="300"/>
              </a:spcAft>
              <a:buSzPts val="1000"/>
              <a:buFont typeface="Symbol" panose="05050102010706020507" pitchFamily="18" charset="2"/>
              <a:buChar char=""/>
              <a:tabLst>
                <a:tab pos="457200" algn="l"/>
              </a:tabLst>
            </a:pPr>
            <a:r>
              <a:rPr lang="en-US" sz="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Other ideas</a:t>
            </a:r>
          </a:p>
        </p:txBody>
      </p:sp>
      <p:sp>
        <p:nvSpPr>
          <p:cNvPr id="153" name="Google Shape;153;p13:notes"/>
          <p:cNvSpPr>
            <a:spLocks noGrp="1" noRot="1" noChangeAspect="1"/>
          </p:cNvSpPr>
          <p:nvPr>
            <p:ph type="sldImg" idx="2"/>
          </p:nvPr>
        </p:nvSpPr>
        <p:spPr>
          <a:xfrm>
            <a:off x="2774950" y="619125"/>
            <a:ext cx="1460500" cy="1095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 name="Slide Number Placeholder 1">
            <a:extLst>
              <a:ext uri="{FF2B5EF4-FFF2-40B4-BE49-F238E27FC236}">
                <a16:creationId xmlns:a16="http://schemas.microsoft.com/office/drawing/2014/main" id="{A594179E-69A2-4E93-85CC-BA854A8C7431}"/>
              </a:ext>
            </a:extLst>
          </p:cNvPr>
          <p:cNvSpPr>
            <a:spLocks noGrp="1"/>
          </p:cNvSpPr>
          <p:nvPr>
            <p:ph type="sldNum" idx="12"/>
          </p:nvPr>
        </p:nvSpPr>
        <p:spPr/>
        <p:txBody>
          <a:bodyPr/>
          <a:lstStyle/>
          <a:p>
            <a:pPr algn="r">
              <a:buSzPts val="1200"/>
            </a:pPr>
            <a:fld id="{00000000-1234-1234-1234-123412341234}" type="slidenum">
              <a:rPr lang="en-US" sz="1200" smtClean="0">
                <a:solidFill>
                  <a:schemeClr val="dk1"/>
                </a:solidFill>
                <a:latin typeface="Calibri"/>
                <a:ea typeface="Calibri"/>
                <a:cs typeface="Calibri"/>
                <a:sym typeface="Calibri"/>
              </a:rPr>
              <a:pPr algn="r">
                <a:buSzPts val="1200"/>
              </a:pPr>
              <a:t>13</a:t>
            </a:fld>
            <a:endParaRPr lang="en-US" sz="1200">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4:notes"/>
          <p:cNvSpPr>
            <a:spLocks noGrp="1" noRot="1" noChangeAspect="1"/>
          </p:cNvSpPr>
          <p:nvPr>
            <p:ph type="sldImg" idx="2"/>
          </p:nvPr>
        </p:nvSpPr>
        <p:spPr>
          <a:xfrm>
            <a:off x="1414463" y="1162050"/>
            <a:ext cx="4181475"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0" name="Google Shape;160;p14:notes"/>
          <p:cNvSpPr txBox="1">
            <a:spLocks noGrp="1"/>
          </p:cNvSpPr>
          <p:nvPr>
            <p:ph type="body" idx="1"/>
          </p:nvPr>
        </p:nvSpPr>
        <p:spPr>
          <a:xfrm>
            <a:off x="701040" y="4473892"/>
            <a:ext cx="5608320" cy="3660458"/>
          </a:xfrm>
          <a:prstGeom prst="rect">
            <a:avLst/>
          </a:prstGeom>
          <a:noFill/>
          <a:ln>
            <a:noFill/>
          </a:ln>
        </p:spPr>
        <p:txBody>
          <a:bodyPr spcFirstLastPara="1" wrap="square" lIns="93162" tIns="46568" rIns="93162" bIns="46568" anchor="t" anchorCtr="0">
            <a:noAutofit/>
          </a:bodyPr>
          <a:lstStyle/>
          <a:p>
            <a:pPr marL="0" indent="0" algn="just">
              <a:lnSpc>
                <a:spcPct val="150000"/>
              </a:lnSpc>
              <a:buClr>
                <a:srgbClr val="1C4587"/>
              </a:buClr>
              <a:buSzPts val="1200"/>
            </a:pPr>
            <a:r>
              <a:rPr lang="en-US" b="1" dirty="0">
                <a:solidFill>
                  <a:schemeClr val="tx1"/>
                </a:solidFill>
              </a:rPr>
              <a:t>Summary &amp; Review</a:t>
            </a:r>
          </a:p>
          <a:p>
            <a:pPr marL="174708" indent="-174708" algn="just">
              <a:lnSpc>
                <a:spcPct val="150000"/>
              </a:lnSpc>
              <a:buClr>
                <a:srgbClr val="1C4587"/>
              </a:buClr>
              <a:buSzPts val="1200"/>
              <a:buFont typeface="Arial" panose="020B0604020202020204" pitchFamily="34" charset="0"/>
              <a:buChar char="•"/>
            </a:pPr>
            <a:r>
              <a:rPr lang="en-US" dirty="0">
                <a:solidFill>
                  <a:schemeClr val="tx1"/>
                </a:solidFill>
              </a:rPr>
              <a:t>Get to know the community and residents before you make changes.</a:t>
            </a:r>
          </a:p>
          <a:p>
            <a:pPr marL="174708" indent="-174708" algn="just">
              <a:lnSpc>
                <a:spcPct val="150000"/>
              </a:lnSpc>
              <a:buClr>
                <a:srgbClr val="1C4587"/>
              </a:buClr>
              <a:buSzPts val="1200"/>
              <a:buFont typeface="Arial" panose="020B0604020202020204" pitchFamily="34" charset="0"/>
              <a:buChar char="•"/>
            </a:pPr>
            <a:r>
              <a:rPr lang="en-US" dirty="0">
                <a:solidFill>
                  <a:schemeClr val="tx1"/>
                </a:solidFill>
              </a:rPr>
              <a:t>Build relationships and find leaders to have a successful Scouting program.</a:t>
            </a:r>
          </a:p>
          <a:p>
            <a:pPr marL="174708" indent="-174708" algn="just">
              <a:lnSpc>
                <a:spcPct val="150000"/>
              </a:lnSpc>
              <a:buClr>
                <a:srgbClr val="1C4587"/>
              </a:buClr>
              <a:buSzPts val="1200"/>
              <a:buFont typeface="Arial" panose="020B0604020202020204" pitchFamily="34" charset="0"/>
              <a:buChar char="•"/>
            </a:pPr>
            <a:r>
              <a:rPr lang="en-US" dirty="0">
                <a:solidFill>
                  <a:schemeClr val="tx1"/>
                </a:solidFill>
              </a:rPr>
              <a:t>Spend time, build community trust  - demonstrate your commitment to the program.</a:t>
            </a:r>
          </a:p>
          <a:p>
            <a:pPr marL="174708" indent="-174708" algn="just">
              <a:lnSpc>
                <a:spcPct val="150000"/>
              </a:lnSpc>
              <a:buClr>
                <a:srgbClr val="1C4587"/>
              </a:buClr>
              <a:buSzPts val="1200"/>
              <a:buFont typeface="Arial" panose="020B0604020202020204" pitchFamily="34" charset="0"/>
              <a:buChar char="•"/>
            </a:pPr>
            <a:r>
              <a:rPr lang="en-US" dirty="0">
                <a:solidFill>
                  <a:schemeClr val="tx1"/>
                </a:solidFill>
              </a:rPr>
              <a:t>Recognize leaders, parents, volunteers.</a:t>
            </a:r>
          </a:p>
          <a:p>
            <a:pPr marL="174708" indent="-174708" algn="just">
              <a:lnSpc>
                <a:spcPct val="150000"/>
              </a:lnSpc>
              <a:buClr>
                <a:srgbClr val="1C4587"/>
              </a:buClr>
              <a:buSzPts val="1200"/>
              <a:buFont typeface="Arial" panose="020B0604020202020204" pitchFamily="34" charset="0"/>
              <a:buChar char="•"/>
            </a:pPr>
            <a:r>
              <a:rPr lang="en-US" dirty="0">
                <a:solidFill>
                  <a:schemeClr val="tx1"/>
                </a:solidFill>
              </a:rPr>
              <a:t>Economize where possible.</a:t>
            </a:r>
          </a:p>
          <a:p>
            <a:pPr marL="174708" indent="-174708" algn="just">
              <a:lnSpc>
                <a:spcPct val="150000"/>
              </a:lnSpc>
              <a:buClr>
                <a:srgbClr val="1C4587"/>
              </a:buClr>
              <a:buSzPts val="1200"/>
              <a:buFont typeface="Arial" panose="020B0604020202020204" pitchFamily="34" charset="0"/>
              <a:buChar char="•"/>
            </a:pPr>
            <a:r>
              <a:rPr lang="en-US" dirty="0">
                <a:solidFill>
                  <a:schemeClr val="tx1"/>
                </a:solidFill>
              </a:rPr>
              <a:t>Be flexible as you build relationships and grow units.</a:t>
            </a:r>
            <a:endParaRPr dirty="0">
              <a:solidFill>
                <a:schemeClr val="tx1"/>
              </a:solidFill>
            </a:endParaRPr>
          </a:p>
          <a:p>
            <a:pPr marL="0" indent="0">
              <a:lnSpc>
                <a:spcPct val="110000"/>
              </a:lnSpc>
              <a:buClr>
                <a:schemeClr val="dk1"/>
              </a:buClr>
              <a:buSzPts val="1100"/>
            </a:pPr>
            <a:endParaRPr dirty="0">
              <a:solidFill>
                <a:schemeClr val="tx1"/>
              </a:solidFill>
            </a:endParaRPr>
          </a:p>
          <a:p>
            <a:pPr marL="0" indent="0">
              <a:lnSpc>
                <a:spcPct val="107916"/>
              </a:lnSpc>
              <a:spcBef>
                <a:spcPts val="25"/>
              </a:spcBef>
              <a:buClr>
                <a:schemeClr val="dk1"/>
              </a:buClr>
              <a:buSzPts val="1100"/>
            </a:pPr>
            <a:r>
              <a:rPr lang="en-US" b="1" dirty="0">
                <a:solidFill>
                  <a:schemeClr val="tx1"/>
                </a:solidFill>
              </a:rPr>
              <a:t> </a:t>
            </a:r>
            <a:endParaRPr dirty="0">
              <a:solidFill>
                <a:schemeClr val="tx1"/>
              </a:solidFill>
            </a:endParaRPr>
          </a:p>
          <a:p>
            <a:pPr marL="0" indent="0">
              <a:lnSpc>
                <a:spcPct val="107916"/>
              </a:lnSpc>
              <a:buClr>
                <a:schemeClr val="dk1"/>
              </a:buClr>
              <a:buSzPts val="1100"/>
            </a:pPr>
            <a:r>
              <a:rPr lang="en-US" b="1" dirty="0">
                <a:solidFill>
                  <a:schemeClr val="tx1"/>
                </a:solidFill>
              </a:rPr>
              <a:t> </a:t>
            </a:r>
            <a:endParaRPr dirty="0">
              <a:solidFill>
                <a:schemeClr val="tx1"/>
              </a:solidFill>
            </a:endParaRPr>
          </a:p>
          <a:p>
            <a:pPr marL="0" indent="0"/>
            <a:endParaRPr dirty="0"/>
          </a:p>
        </p:txBody>
      </p:sp>
      <p:sp>
        <p:nvSpPr>
          <p:cNvPr id="2" name="Slide Number Placeholder 1">
            <a:extLst>
              <a:ext uri="{FF2B5EF4-FFF2-40B4-BE49-F238E27FC236}">
                <a16:creationId xmlns:a16="http://schemas.microsoft.com/office/drawing/2014/main" id="{F73FBCD3-9203-4B58-ACB2-34FD79B76FA0}"/>
              </a:ext>
            </a:extLst>
          </p:cNvPr>
          <p:cNvSpPr>
            <a:spLocks noGrp="1"/>
          </p:cNvSpPr>
          <p:nvPr>
            <p:ph type="sldNum" idx="12"/>
          </p:nvPr>
        </p:nvSpPr>
        <p:spPr/>
        <p:txBody>
          <a:bodyPr/>
          <a:lstStyle/>
          <a:p>
            <a:pPr algn="r">
              <a:buSzPts val="1200"/>
            </a:pPr>
            <a:fld id="{00000000-1234-1234-1234-123412341234}" type="slidenum">
              <a:rPr lang="en-US" sz="1200" smtClean="0">
                <a:solidFill>
                  <a:schemeClr val="dk1"/>
                </a:solidFill>
                <a:latin typeface="Calibri"/>
                <a:ea typeface="Calibri"/>
                <a:cs typeface="Calibri"/>
                <a:sym typeface="Calibri"/>
              </a:rPr>
              <a:pPr algn="r">
                <a:buSzPts val="1200"/>
              </a:pPr>
              <a:t>14</a:t>
            </a:fld>
            <a:endParaRPr lang="en-US" sz="1200">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15:notes"/>
          <p:cNvSpPr>
            <a:spLocks noGrp="1" noRot="1" noChangeAspect="1"/>
          </p:cNvSpPr>
          <p:nvPr>
            <p:ph type="sldImg" idx="2"/>
          </p:nvPr>
        </p:nvSpPr>
        <p:spPr>
          <a:xfrm>
            <a:off x="1414463" y="1162050"/>
            <a:ext cx="4181475"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9" name="Google Shape;169;p15:notes"/>
          <p:cNvSpPr txBox="1">
            <a:spLocks noGrp="1"/>
          </p:cNvSpPr>
          <p:nvPr>
            <p:ph type="body" idx="1"/>
          </p:nvPr>
        </p:nvSpPr>
        <p:spPr>
          <a:xfrm>
            <a:off x="701040" y="4473892"/>
            <a:ext cx="5608320" cy="3660458"/>
          </a:xfrm>
          <a:prstGeom prst="rect">
            <a:avLst/>
          </a:prstGeom>
          <a:noFill/>
          <a:ln>
            <a:noFill/>
          </a:ln>
        </p:spPr>
        <p:txBody>
          <a:bodyPr spcFirstLastPara="1" wrap="square" lIns="93162" tIns="46568" rIns="93162" bIns="46568" anchor="t" anchorCtr="0">
            <a:noAutofit/>
          </a:bodyPr>
          <a:lstStyle/>
          <a:p>
            <a:pPr marL="0" indent="0">
              <a:lnSpc>
                <a:spcPct val="110000"/>
              </a:lnSpc>
              <a:buSzPts val="1100"/>
            </a:pPr>
            <a:r>
              <a:rPr lang="en-US" b="1" dirty="0">
                <a:solidFill>
                  <a:schemeClr val="tx1"/>
                </a:solidFill>
              </a:rPr>
              <a:t>Any Questions? </a:t>
            </a:r>
          </a:p>
          <a:p>
            <a:pPr marL="0" indent="0">
              <a:lnSpc>
                <a:spcPct val="110000"/>
              </a:lnSpc>
              <a:buSzPts val="1100"/>
            </a:pPr>
            <a:endParaRPr lang="en-US" b="1" dirty="0">
              <a:solidFill>
                <a:schemeClr val="tx1"/>
              </a:solidFill>
            </a:endParaRPr>
          </a:p>
          <a:p>
            <a:pPr marL="0" indent="0">
              <a:spcBef>
                <a:spcPts val="25"/>
              </a:spcBef>
            </a:pPr>
            <a:endParaRPr dirty="0"/>
          </a:p>
        </p:txBody>
      </p:sp>
      <p:sp>
        <p:nvSpPr>
          <p:cNvPr id="2" name="Slide Number Placeholder 1">
            <a:extLst>
              <a:ext uri="{FF2B5EF4-FFF2-40B4-BE49-F238E27FC236}">
                <a16:creationId xmlns:a16="http://schemas.microsoft.com/office/drawing/2014/main" id="{E4411519-F426-47FC-BCCA-2BDEC0EBADDE}"/>
              </a:ext>
            </a:extLst>
          </p:cNvPr>
          <p:cNvSpPr>
            <a:spLocks noGrp="1"/>
          </p:cNvSpPr>
          <p:nvPr>
            <p:ph type="sldNum" idx="12"/>
          </p:nvPr>
        </p:nvSpPr>
        <p:spPr/>
        <p:txBody>
          <a:bodyPr/>
          <a:lstStyle/>
          <a:p>
            <a:pPr algn="r">
              <a:buSzPts val="1200"/>
            </a:pPr>
            <a:fld id="{00000000-1234-1234-1234-123412341234}" type="slidenum">
              <a:rPr lang="en-US" sz="1200" smtClean="0">
                <a:solidFill>
                  <a:schemeClr val="dk1"/>
                </a:solidFill>
                <a:latin typeface="Calibri"/>
                <a:ea typeface="Calibri"/>
                <a:cs typeface="Calibri"/>
                <a:sym typeface="Calibri"/>
              </a:rPr>
              <a:pPr algn="r">
                <a:buSzPts val="1200"/>
              </a:pPr>
              <a:t>15</a:t>
            </a:fld>
            <a:endParaRPr lang="en-US"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3:notes"/>
          <p:cNvSpPr>
            <a:spLocks noGrp="1" noRot="1" noChangeAspect="1"/>
          </p:cNvSpPr>
          <p:nvPr>
            <p:ph type="sldImg" idx="2"/>
          </p:nvPr>
        </p:nvSpPr>
        <p:spPr>
          <a:xfrm>
            <a:off x="1414463" y="1162050"/>
            <a:ext cx="4181475"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1" name="Google Shape;81;p3:notes"/>
          <p:cNvSpPr txBox="1">
            <a:spLocks noGrp="1"/>
          </p:cNvSpPr>
          <p:nvPr>
            <p:ph type="body" idx="1"/>
          </p:nvPr>
        </p:nvSpPr>
        <p:spPr>
          <a:xfrm>
            <a:off x="701040" y="4473892"/>
            <a:ext cx="5608320" cy="3660458"/>
          </a:xfrm>
          <a:prstGeom prst="rect">
            <a:avLst/>
          </a:prstGeom>
          <a:noFill/>
          <a:ln>
            <a:noFill/>
          </a:ln>
        </p:spPr>
        <p:txBody>
          <a:bodyPr spcFirstLastPara="1" wrap="square" lIns="93162" tIns="46568" rIns="93162" bIns="46568" anchor="t" anchorCtr="0">
            <a:noAutofit/>
          </a:bodyPr>
          <a:lstStyle/>
          <a:p>
            <a:pPr marL="0" indent="0" algn="just">
              <a:lnSpc>
                <a:spcPct val="150000"/>
              </a:lnSpc>
            </a:pPr>
            <a:r>
              <a:rPr lang="en-US" b="1" dirty="0">
                <a:solidFill>
                  <a:schemeClr val="tx1"/>
                </a:solidFill>
              </a:rPr>
              <a:t>Course / Learning Objectives </a:t>
            </a:r>
          </a:p>
          <a:p>
            <a:pPr marL="0" indent="0" algn="just">
              <a:lnSpc>
                <a:spcPct val="150000"/>
              </a:lnSpc>
            </a:pPr>
            <a:r>
              <a:rPr lang="en-US" dirty="0">
                <a:effectLst/>
                <a:latin typeface="Calibri" panose="020F0502020204030204" pitchFamily="34" charset="0"/>
                <a:ea typeface="Times New Roman" panose="02020603050405020304" pitchFamily="18" charset="0"/>
              </a:rPr>
              <a:t>While this course discusses rural and small towns in general, there are useful tips for every commissioner when developing relationships in the community they serve whether rural, urban or suburb.</a:t>
            </a:r>
            <a:endParaRPr lang="en-US" dirty="0">
              <a:solidFill>
                <a:schemeClr val="tx1"/>
              </a:solidFill>
            </a:endParaRPr>
          </a:p>
          <a:p>
            <a:pPr marL="0" indent="0" algn="just">
              <a:lnSpc>
                <a:spcPct val="150000"/>
              </a:lnSpc>
            </a:pPr>
            <a:endParaRPr lang="en-US" dirty="0">
              <a:solidFill>
                <a:schemeClr val="tx1"/>
              </a:solidFill>
            </a:endParaRPr>
          </a:p>
          <a:p>
            <a:pPr marL="0" indent="0" algn="just">
              <a:lnSpc>
                <a:spcPct val="150000"/>
              </a:lnSpc>
            </a:pPr>
            <a:r>
              <a:rPr lang="en-US" dirty="0">
                <a:solidFill>
                  <a:schemeClr val="tx1"/>
                </a:solidFill>
              </a:rPr>
              <a:t>At the end of this training each participant should be able to: </a:t>
            </a:r>
          </a:p>
          <a:p>
            <a:pPr marL="174708" indent="-174708" algn="just">
              <a:lnSpc>
                <a:spcPct val="150000"/>
              </a:lnSpc>
              <a:buFont typeface="Arial" panose="020B0604020202020204" pitchFamily="34" charset="0"/>
              <a:buChar char="•"/>
            </a:pPr>
            <a:r>
              <a:rPr lang="en-US" dirty="0">
                <a:solidFill>
                  <a:schemeClr val="tx1"/>
                </a:solidFill>
              </a:rPr>
              <a:t>Understand the opportunities and challenges of working with rural units.</a:t>
            </a:r>
          </a:p>
          <a:p>
            <a:pPr marL="174708" indent="-174708" algn="just">
              <a:lnSpc>
                <a:spcPct val="150000"/>
              </a:lnSpc>
              <a:buFont typeface="Arial" panose="020B0604020202020204" pitchFamily="34" charset="0"/>
              <a:buChar char="•"/>
            </a:pPr>
            <a:r>
              <a:rPr lang="en-US" dirty="0">
                <a:solidFill>
                  <a:schemeClr val="tx1"/>
                </a:solidFill>
              </a:rPr>
              <a:t>Learn methods for recruiting leaders and Scouts in rural and distant communities. </a:t>
            </a:r>
          </a:p>
          <a:p>
            <a:pPr marL="174708" indent="-174708" algn="just">
              <a:lnSpc>
                <a:spcPct val="150000"/>
              </a:lnSpc>
              <a:buFont typeface="Arial" panose="020B0604020202020204" pitchFamily="34" charset="0"/>
              <a:buChar char="•"/>
            </a:pPr>
            <a:r>
              <a:rPr lang="en-US" dirty="0">
                <a:solidFill>
                  <a:schemeClr val="tx1"/>
                </a:solidFill>
              </a:rPr>
              <a:t>Receive and share methods to reduce the cost of Scouting.</a:t>
            </a:r>
          </a:p>
          <a:p>
            <a:pPr marL="174708" indent="-174708" algn="just">
              <a:lnSpc>
                <a:spcPct val="150000"/>
              </a:lnSpc>
              <a:buFont typeface="Arial" panose="020B0604020202020204" pitchFamily="34" charset="0"/>
              <a:buChar char="•"/>
            </a:pPr>
            <a:r>
              <a:rPr lang="en-US" dirty="0">
                <a:solidFill>
                  <a:schemeClr val="tx1"/>
                </a:solidFill>
              </a:rPr>
              <a:t>Capture methods for providing Scouting in small units. </a:t>
            </a:r>
          </a:p>
          <a:p>
            <a:pPr marL="174708" indent="-174708">
              <a:buFont typeface="Arial" panose="020B0604020202020204" pitchFamily="34" charset="0"/>
              <a:buChar char="•"/>
            </a:pPr>
            <a:endParaRPr lang="en-US" dirty="0">
              <a:solidFill>
                <a:schemeClr val="tx1"/>
              </a:solidFill>
            </a:endParaRPr>
          </a:p>
          <a:p>
            <a:pPr marL="0" indent="0">
              <a:buFont typeface="Arial" panose="020B0604020202020204" pitchFamily="34" charset="0"/>
              <a:buNone/>
            </a:pPr>
            <a:endParaRPr dirty="0">
              <a:solidFill>
                <a:schemeClr val="tx1"/>
              </a:solidFill>
            </a:endParaRPr>
          </a:p>
        </p:txBody>
      </p:sp>
      <p:sp>
        <p:nvSpPr>
          <p:cNvPr id="2" name="Slide Number Placeholder 1">
            <a:extLst>
              <a:ext uri="{FF2B5EF4-FFF2-40B4-BE49-F238E27FC236}">
                <a16:creationId xmlns:a16="http://schemas.microsoft.com/office/drawing/2014/main" id="{879EB8F5-E1E6-49A8-B4B4-9836B789B332}"/>
              </a:ext>
            </a:extLst>
          </p:cNvPr>
          <p:cNvSpPr>
            <a:spLocks noGrp="1"/>
          </p:cNvSpPr>
          <p:nvPr>
            <p:ph type="sldNum" idx="12"/>
          </p:nvPr>
        </p:nvSpPr>
        <p:spPr/>
        <p:txBody>
          <a:bodyPr/>
          <a:lstStyle/>
          <a:p>
            <a:pPr algn="r">
              <a:buSzPts val="1200"/>
            </a:pPr>
            <a:fld id="{00000000-1234-1234-1234-123412341234}" type="slidenum">
              <a:rPr lang="en-US" sz="1200" smtClean="0">
                <a:solidFill>
                  <a:schemeClr val="dk1"/>
                </a:solidFill>
                <a:latin typeface="Calibri"/>
                <a:ea typeface="Calibri"/>
                <a:cs typeface="Calibri"/>
                <a:sym typeface="Calibri"/>
              </a:rPr>
              <a:pPr algn="r">
                <a:buSzPts val="1200"/>
              </a:pPr>
              <a:t>2</a:t>
            </a:fld>
            <a:endParaRPr lang="en-US"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2:notes"/>
          <p:cNvSpPr>
            <a:spLocks noGrp="1" noRot="1" noChangeAspect="1"/>
          </p:cNvSpPr>
          <p:nvPr>
            <p:ph type="sldImg" idx="2"/>
          </p:nvPr>
        </p:nvSpPr>
        <p:spPr>
          <a:xfrm>
            <a:off x="2165350" y="857250"/>
            <a:ext cx="2679700" cy="20113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 name="Google Shape;72;p2:notes"/>
          <p:cNvSpPr txBox="1">
            <a:spLocks noGrp="1"/>
          </p:cNvSpPr>
          <p:nvPr>
            <p:ph type="body" idx="1"/>
          </p:nvPr>
        </p:nvSpPr>
        <p:spPr>
          <a:xfrm>
            <a:off x="820310" y="2868613"/>
            <a:ext cx="5608320" cy="5082691"/>
          </a:xfrm>
          <a:prstGeom prst="rect">
            <a:avLst/>
          </a:prstGeom>
          <a:noFill/>
          <a:ln>
            <a:noFill/>
          </a:ln>
        </p:spPr>
        <p:txBody>
          <a:bodyPr spcFirstLastPara="1" wrap="square" lIns="93162" tIns="46568" rIns="93162" bIns="46568" anchor="t" anchorCtr="0">
            <a:noAutofit/>
          </a:bodyPr>
          <a:lstStyle/>
          <a:p>
            <a:pPr marL="0" marR="0" algn="just">
              <a:spcBef>
                <a:spcPts val="0"/>
              </a:spcBef>
              <a:spcAft>
                <a:spcPts val="300"/>
              </a:spcAft>
            </a:pPr>
            <a:r>
              <a:rPr lang="en-US"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Rural Communities – the Heartland</a:t>
            </a:r>
          </a:p>
          <a:p>
            <a:pPr marL="0" marR="0" algn="just">
              <a:spcBef>
                <a:spcPts val="0"/>
              </a:spcBef>
              <a:spcAft>
                <a:spcPts val="300"/>
              </a:spcAft>
            </a:pPr>
            <a:endParaRPr lang="en-US"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gn="just">
              <a:spcBef>
                <a:spcPts val="0"/>
              </a:spcBef>
              <a:spcAft>
                <a:spcPts val="300"/>
              </a:spcAft>
            </a:pPr>
            <a:r>
              <a:rPr lang="en-US"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Ask:  </a:t>
            </a:r>
            <a:r>
              <a:rPr lang="en-US"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What is the definition of a rural community?  </a:t>
            </a:r>
            <a:endParaRPr lang="en-US" dirty="0">
              <a:effectLst/>
              <a:latin typeface="Calibri" panose="020F0502020204030204" pitchFamily="34" charset="0"/>
              <a:ea typeface="Times New Roman" panose="02020603050405020304" pitchFamily="18" charset="0"/>
            </a:endParaRPr>
          </a:p>
          <a:p>
            <a:pPr marL="0" marR="0" algn="just">
              <a:spcBef>
                <a:spcPts val="0"/>
              </a:spcBef>
              <a:spcAft>
                <a:spcPts val="300"/>
              </a:spcAft>
            </a:pPr>
            <a:r>
              <a:rPr lang="en-US"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Provide the definition of rural:  open land that has few homes and not many people.  The population density is low.  Often large ranch or farm acreage is interspersed with homes and outbuildings.  </a:t>
            </a:r>
          </a:p>
          <a:p>
            <a:pPr marL="0" marR="0" algn="just">
              <a:spcBef>
                <a:spcPts val="0"/>
              </a:spcBef>
              <a:spcAft>
                <a:spcPts val="300"/>
              </a:spcAft>
            </a:pPr>
            <a:endParaRPr lang="en-US" sz="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gn="just">
              <a:spcBef>
                <a:spcPts val="0"/>
              </a:spcBef>
              <a:spcAft>
                <a:spcPts val="300"/>
              </a:spcAft>
            </a:pPr>
            <a:r>
              <a:rPr lang="en-US"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Ask:  What are</a:t>
            </a:r>
            <a:r>
              <a:rPr lang="en-US"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some characteristics of a rural community? After collecting their ideas, summarize on a white/chalk/virtual board and compare the participant’s answers.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0" marR="0" algn="just" fontAlgn="base">
              <a:spcBef>
                <a:spcPts val="1135"/>
              </a:spcBef>
              <a:spcAft>
                <a:spcPts val="300"/>
              </a:spcAft>
            </a:pPr>
            <a:r>
              <a:rPr lang="en-US" b="1" dirty="0">
                <a:solidFill>
                  <a:srgbClr val="000000"/>
                </a:solidFill>
                <a:effectLst/>
                <a:latin typeface="Calibri" panose="020F0502020204030204" pitchFamily="34" charset="0"/>
                <a:ea typeface="Calibri" panose="020F0502020204030204" pitchFamily="34" charset="0"/>
                <a:cs typeface="Arial" panose="020B0604020202020204" pitchFamily="34" charset="0"/>
              </a:rPr>
              <a:t>Read</a:t>
            </a: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 the following quote from Lord Baden-Powell and point out that rural communities are different from urban communities and that every rural community is going to be a bit different. </a:t>
            </a:r>
            <a:r>
              <a:rPr lang="en-US" b="1" i="1" dirty="0">
                <a:solidFill>
                  <a:srgbClr val="000000"/>
                </a:solidFill>
                <a:effectLst/>
                <a:latin typeface="Calibri" panose="020F0502020204030204" pitchFamily="34" charset="0"/>
                <a:ea typeface="Calibri" panose="020F0502020204030204" pitchFamily="34" charset="0"/>
                <a:cs typeface="Arial" panose="020B0604020202020204" pitchFamily="34" charset="0"/>
              </a:rPr>
              <a:t>“…what suits one particular troop or one kind of </a:t>
            </a:r>
            <a:r>
              <a:rPr lang="en-US" b="1" i="1" dirty="0">
                <a:solidFill>
                  <a:srgbClr val="000000"/>
                </a:solidFill>
                <a:latin typeface="Calibri" panose="020F0502020204030204" pitchFamily="34" charset="0"/>
                <a:ea typeface="Calibri" panose="020F0502020204030204" pitchFamily="34" charset="0"/>
                <a:cs typeface="Arial" panose="020B0604020202020204" pitchFamily="34" charset="0"/>
              </a:rPr>
              <a:t>Scout</a:t>
            </a:r>
            <a:r>
              <a:rPr lang="en-US" b="1" i="1" dirty="0">
                <a:effectLst/>
                <a:latin typeface="Calibri" panose="020F0502020204030204" pitchFamily="34" charset="0"/>
                <a:ea typeface="Times New Roman" panose="02020603050405020304" pitchFamily="18" charset="0"/>
              </a:rPr>
              <a:t> </a:t>
            </a:r>
            <a:r>
              <a:rPr lang="en-US" b="1" i="1" dirty="0">
                <a:solidFill>
                  <a:srgbClr val="000000"/>
                </a:solidFill>
                <a:effectLst/>
                <a:latin typeface="Calibri" panose="020F0502020204030204" pitchFamily="34" charset="0"/>
                <a:ea typeface="Calibri" panose="020F0502020204030204" pitchFamily="34" charset="0"/>
                <a:cs typeface="Arial" panose="020B0604020202020204" pitchFamily="34" charset="0"/>
              </a:rPr>
              <a:t>, in one kind of place, will not suit another within a mile of it, much less those scattered over the world and existing under totally different conditions.”</a:t>
            </a:r>
            <a:endParaRPr lang="en-US" b="1" i="1" dirty="0">
              <a:effectLst/>
              <a:latin typeface="Calibri" panose="020F0502020204030204" pitchFamily="34" charset="0"/>
              <a:ea typeface="Times New Roman" panose="02020603050405020304" pitchFamily="18" charset="0"/>
            </a:endParaRPr>
          </a:p>
          <a:p>
            <a:pPr marL="0" marR="0" algn="just" fontAlgn="base">
              <a:spcBef>
                <a:spcPts val="0"/>
              </a:spcBef>
              <a:spcAft>
                <a:spcPts val="300"/>
              </a:spcAft>
            </a:pPr>
            <a:r>
              <a:rPr lang="en-US" sz="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endParaRPr lang="en-US" sz="800" dirty="0">
              <a:effectLst/>
              <a:latin typeface="Calibri" panose="020F0502020204030204" pitchFamily="34" charset="0"/>
              <a:ea typeface="Times New Roman" panose="02020603050405020304" pitchFamily="18" charset="0"/>
            </a:endParaRPr>
          </a:p>
          <a:p>
            <a:pPr marL="0" marR="0" algn="just" fontAlgn="base">
              <a:spcBef>
                <a:spcPts val="0"/>
              </a:spcBef>
              <a:spcAft>
                <a:spcPts val="300"/>
              </a:spcAft>
            </a:pP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Discuss that rural communities are different than urban ones and have their challenges and opportunities for Scouting. </a:t>
            </a:r>
            <a:endParaRPr lang="en-US" dirty="0">
              <a:effectLst/>
              <a:latin typeface="Calibri" panose="020F0502020204030204" pitchFamily="34" charset="0"/>
              <a:ea typeface="Times New Roman" panose="02020603050405020304" pitchFamily="18" charset="0"/>
            </a:endParaRPr>
          </a:p>
          <a:p>
            <a:pPr marL="342900" marR="0" lvl="0" indent="-342900" algn="just" fontAlgn="base">
              <a:spcBef>
                <a:spcPts val="0"/>
              </a:spcBef>
              <a:spcAft>
                <a:spcPts val="300"/>
              </a:spcAft>
              <a:buClr>
                <a:srgbClr val="000000"/>
              </a:buClr>
              <a:buSzPts val="1200"/>
              <a:buFont typeface="Symbol" panose="05050102010706020507" pitchFamily="18" charset="2"/>
              <a:buChar char=""/>
            </a:pPr>
            <a:r>
              <a:rPr lang="en-US" u="none" strike="noStrike" dirty="0">
                <a:solidFill>
                  <a:srgbClr val="000000"/>
                </a:solidFill>
                <a:effectLst/>
                <a:uFill>
                  <a:solidFill>
                    <a:srgbClr val="000000"/>
                  </a:solidFill>
                </a:uFill>
                <a:latin typeface="Calibri" panose="020F0502020204030204" pitchFamily="34" charset="0"/>
                <a:ea typeface="Calibri" panose="020F0502020204030204" pitchFamily="34" charset="0"/>
                <a:cs typeface="Arial" panose="020B0604020202020204" pitchFamily="34" charset="0"/>
              </a:rPr>
              <a:t>Rural communities provide a firm Scouting heritage by espousing the ideals of the Scout Oath and Law.  Often youth are influenced by their parents who embrace Scouting and other community leaders who do the same.  By being flexible and adaptable, Scouting programs serving rural communities are influential in making youth successful leaders. </a:t>
            </a:r>
            <a:endParaRPr lang="en-US" u="none" strike="noStrike" dirty="0">
              <a:solidFill>
                <a:srgbClr val="404040"/>
              </a:solidFill>
              <a:effectLst/>
              <a:uFill>
                <a:solidFill>
                  <a:srgbClr val="000000"/>
                </a:solidFill>
              </a:uFill>
              <a:latin typeface="Calibri" panose="020F0502020204030204" pitchFamily="34" charset="0"/>
              <a:ea typeface="Calibri" panose="020F0502020204030204" pitchFamily="34" charset="0"/>
            </a:endParaRPr>
          </a:p>
          <a:p>
            <a:pPr marL="342900" marR="0" lvl="0" indent="-342900" algn="just" fontAlgn="base">
              <a:spcBef>
                <a:spcPts val="135"/>
              </a:spcBef>
              <a:spcAft>
                <a:spcPts val="300"/>
              </a:spcAft>
              <a:buClr>
                <a:srgbClr val="000000"/>
              </a:buClr>
              <a:buSzPts val="1200"/>
              <a:buFont typeface="Symbol" panose="05050102010706020507" pitchFamily="18" charset="2"/>
              <a:buChar char=""/>
            </a:pPr>
            <a:r>
              <a:rPr lang="en-US" u="none" strike="noStrike" dirty="0">
                <a:solidFill>
                  <a:srgbClr val="000000"/>
                </a:solidFill>
                <a:effectLst/>
                <a:uFill>
                  <a:solidFill>
                    <a:srgbClr val="000000"/>
                  </a:solidFill>
                </a:uFill>
                <a:latin typeface="Calibri" panose="020F0502020204030204" pitchFamily="34" charset="0"/>
                <a:ea typeface="Calibri" panose="020F0502020204030204" pitchFamily="34" charset="0"/>
                <a:cs typeface="Arial" panose="020B0604020202020204" pitchFamily="34" charset="0"/>
              </a:rPr>
              <a:t>Tailoring Scouting to rural areas is a part of our Scouting heritage as mentioned in the Baden-Powell quote.</a:t>
            </a:r>
            <a:endParaRPr lang="en-US" u="none" strike="noStrike" dirty="0">
              <a:solidFill>
                <a:srgbClr val="404040"/>
              </a:solidFill>
              <a:effectLst/>
              <a:uFill>
                <a:solidFill>
                  <a:srgbClr val="000000"/>
                </a:solidFill>
              </a:uFill>
              <a:latin typeface="Calibri" panose="020F0502020204030204" pitchFamily="34" charset="0"/>
              <a:ea typeface="Calibri" panose="020F0502020204030204" pitchFamily="34" charset="0"/>
            </a:endParaRPr>
          </a:p>
          <a:p>
            <a:pPr marL="0" marR="0" algn="just">
              <a:spcBef>
                <a:spcPts val="0"/>
              </a:spcBef>
              <a:spcAft>
                <a:spcPts val="300"/>
              </a:spcAft>
            </a:pPr>
            <a:r>
              <a:rPr lang="en-US" dirty="0">
                <a:effectLst/>
                <a:latin typeface="Calibri" panose="020F0502020204030204" pitchFamily="34" charset="0"/>
                <a:ea typeface="Times New Roman" panose="02020603050405020304" pitchFamily="18" charset="0"/>
              </a:rPr>
              <a:t> </a:t>
            </a:r>
          </a:p>
          <a:p>
            <a:pPr marL="0" indent="0"/>
            <a:endParaRPr b="1" dirty="0">
              <a:solidFill>
                <a:srgbClr val="1C4587"/>
              </a:solidFill>
            </a:endParaRPr>
          </a:p>
        </p:txBody>
      </p:sp>
      <p:sp>
        <p:nvSpPr>
          <p:cNvPr id="2" name="Slide Number Placeholder 1">
            <a:extLst>
              <a:ext uri="{FF2B5EF4-FFF2-40B4-BE49-F238E27FC236}">
                <a16:creationId xmlns:a16="http://schemas.microsoft.com/office/drawing/2014/main" id="{38AF377E-FD4F-4FE1-98DE-A732D91A8278}"/>
              </a:ext>
            </a:extLst>
          </p:cNvPr>
          <p:cNvSpPr>
            <a:spLocks noGrp="1"/>
          </p:cNvSpPr>
          <p:nvPr>
            <p:ph type="sldNum" idx="12"/>
          </p:nvPr>
        </p:nvSpPr>
        <p:spPr/>
        <p:txBody>
          <a:bodyPr/>
          <a:lstStyle/>
          <a:p>
            <a:pPr algn="r">
              <a:buSzPts val="1200"/>
            </a:pPr>
            <a:fld id="{00000000-1234-1234-1234-123412341234}" type="slidenum">
              <a:rPr lang="en-US" sz="1200" smtClean="0">
                <a:solidFill>
                  <a:schemeClr val="dk1"/>
                </a:solidFill>
                <a:latin typeface="Calibri"/>
                <a:ea typeface="Calibri"/>
                <a:cs typeface="Calibri"/>
                <a:sym typeface="Calibri"/>
              </a:rPr>
              <a:pPr algn="r">
                <a:buSzPts val="1200"/>
              </a:pPr>
              <a:t>3</a:t>
            </a:fld>
            <a:endParaRPr lang="en-US" sz="1200">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4:notes"/>
          <p:cNvSpPr txBox="1">
            <a:spLocks noGrp="1"/>
          </p:cNvSpPr>
          <p:nvPr>
            <p:ph type="body" idx="1"/>
          </p:nvPr>
        </p:nvSpPr>
        <p:spPr>
          <a:xfrm>
            <a:off x="701040" y="2987674"/>
            <a:ext cx="5608320" cy="5292726"/>
          </a:xfrm>
          <a:prstGeom prst="rect">
            <a:avLst/>
          </a:prstGeom>
          <a:noFill/>
          <a:ln>
            <a:noFill/>
          </a:ln>
        </p:spPr>
        <p:txBody>
          <a:bodyPr spcFirstLastPara="1" wrap="square" lIns="93162" tIns="46568" rIns="93162" bIns="46568" anchor="t" anchorCtr="0">
            <a:noAutofit/>
          </a:bodyPr>
          <a:lstStyle/>
          <a:p>
            <a:pPr marL="0" marR="0" algn="just" fontAlgn="base">
              <a:lnSpc>
                <a:spcPct val="150000"/>
              </a:lnSpc>
              <a:spcBef>
                <a:spcPts val="135"/>
              </a:spcBef>
              <a:spcAft>
                <a:spcPts val="0"/>
              </a:spcAft>
            </a:pPr>
            <a:r>
              <a:rPr lang="en-US" b="1" dirty="0">
                <a:solidFill>
                  <a:srgbClr val="000000"/>
                </a:solidFill>
                <a:effectLst/>
                <a:latin typeface="Calibri" panose="020F0502020204030204" pitchFamily="34" charset="0"/>
                <a:ea typeface="Calibri" panose="020F0502020204030204" pitchFamily="34" charset="0"/>
                <a:cs typeface="Arial" panose="020B0604020202020204" pitchFamily="34" charset="0"/>
              </a:rPr>
              <a:t>A Different Approach</a:t>
            </a:r>
            <a:endParaRPr lang="en-US" b="1" dirty="0">
              <a:effectLst/>
              <a:latin typeface="Calibri" panose="020F0502020204030204" pitchFamily="34" charset="0"/>
              <a:ea typeface="Times New Roman" panose="02020603050405020304" pitchFamily="18" charset="0"/>
            </a:endParaRPr>
          </a:p>
          <a:p>
            <a:pPr marL="0" marR="0" algn="just" fontAlgn="base">
              <a:lnSpc>
                <a:spcPct val="150000"/>
              </a:lnSpc>
              <a:spcBef>
                <a:spcPts val="135"/>
              </a:spcBef>
              <a:spcAft>
                <a:spcPts val="0"/>
              </a:spcAft>
            </a:pP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It takes time and commitment to earn trust in rural communities.  The lifeblood of rural communities is to be respectful and trustworthy.  Volunteerism runs deep and demonstrably delivering on what is said is critical to garnering respect as a trusted member of the community.  Always do what you say as your word is your bond!  It will take time and dedication to build the trust with the community leaders.  </a:t>
            </a:r>
          </a:p>
          <a:p>
            <a:pPr marL="0" marR="0" algn="just" fontAlgn="base">
              <a:lnSpc>
                <a:spcPct val="150000"/>
              </a:lnSpc>
              <a:spcBef>
                <a:spcPts val="135"/>
              </a:spcBef>
              <a:spcAft>
                <a:spcPts val="0"/>
              </a:spcAft>
            </a:pP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endParaRPr lang="en-US" dirty="0">
              <a:effectLst/>
              <a:latin typeface="Calibri" panose="020F0502020204030204" pitchFamily="34" charset="0"/>
              <a:ea typeface="Times New Roman" panose="02020603050405020304" pitchFamily="18" charset="0"/>
            </a:endParaRPr>
          </a:p>
          <a:p>
            <a:pPr marL="0" marR="0" algn="just" fontAlgn="base">
              <a:lnSpc>
                <a:spcPct val="150000"/>
              </a:lnSpc>
              <a:spcBef>
                <a:spcPts val="0"/>
              </a:spcBef>
              <a:spcAft>
                <a:spcPts val="0"/>
              </a:spcAft>
            </a:pP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People who live in rural areas are self-sufficient, know others in the community, and regularly help each other. The local community often has a leader or group of leaders who are the arbiters of all activity within their community.  New and existing commissioners need to work in concert with the local leader or leaders and make certain Scouting activities are coordinated with those leaders as well. </a:t>
            </a:r>
            <a:endParaRPr lang="en-US" dirty="0">
              <a:effectLst/>
              <a:latin typeface="Calibri" panose="020F0502020204030204" pitchFamily="34" charset="0"/>
              <a:ea typeface="Times New Roman" panose="02020603050405020304" pitchFamily="18" charset="0"/>
            </a:endParaRPr>
          </a:p>
          <a:p>
            <a:pPr marL="0" marR="0" algn="just">
              <a:lnSpc>
                <a:spcPct val="150000"/>
              </a:lnSpc>
              <a:spcBef>
                <a:spcPts val="0"/>
              </a:spcBef>
              <a:spcAft>
                <a:spcPts val="0"/>
              </a:spcAft>
            </a:pPr>
            <a:r>
              <a:rPr lang="en-US"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dirty="0">
              <a:effectLst/>
              <a:latin typeface="Calibri" panose="020F0502020204030204" pitchFamily="34" charset="0"/>
              <a:ea typeface="Times New Roman" panose="02020603050405020304" pitchFamily="18" charset="0"/>
            </a:endParaRPr>
          </a:p>
          <a:p>
            <a:pPr marL="0" marR="0" algn="just">
              <a:lnSpc>
                <a:spcPct val="150000"/>
              </a:lnSpc>
              <a:spcBef>
                <a:spcPts val="0"/>
              </a:spcBef>
              <a:spcAft>
                <a:spcPts val="0"/>
              </a:spcAft>
            </a:pPr>
            <a:r>
              <a:rPr lang="en-US"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These folks are busy, often holding multiple jobs and volunteer positions. Agriculture requires long hours and employs the whole family.  Children may travel long distances (time) to go to school.  Members of the community participate in many activities and events (school, community, religious, sports).  They may not have a large amount of time to spend on Scouting. </a:t>
            </a:r>
            <a:endParaRPr lang="en-US" dirty="0">
              <a:effectLst/>
              <a:latin typeface="Calibri" panose="020F0502020204030204" pitchFamily="34" charset="0"/>
              <a:ea typeface="Times New Roman" panose="02020603050405020304" pitchFamily="18" charset="0"/>
            </a:endParaRPr>
          </a:p>
          <a:p>
            <a:pPr marL="0" marR="0">
              <a:spcBef>
                <a:spcPts val="0"/>
              </a:spcBef>
              <a:spcAft>
                <a:spcPts val="0"/>
              </a:spcAft>
            </a:pPr>
            <a:r>
              <a:rPr lang="en-US" sz="1800" dirty="0">
                <a:solidFill>
                  <a:srgbClr val="000000"/>
                </a:solidFill>
                <a:effectLst/>
                <a:latin typeface="Times New Roman" panose="02020603050405020304" pitchFamily="18" charset="0"/>
                <a:ea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endParaRPr>
          </a:p>
          <a:p>
            <a:pPr marL="931774" indent="0">
              <a:lnSpc>
                <a:spcPct val="104166"/>
              </a:lnSpc>
              <a:spcBef>
                <a:spcPts val="138"/>
              </a:spcBef>
            </a:pPr>
            <a:endParaRPr dirty="0">
              <a:solidFill>
                <a:srgbClr val="1C4587"/>
              </a:solidFill>
            </a:endParaRPr>
          </a:p>
        </p:txBody>
      </p:sp>
      <p:sp>
        <p:nvSpPr>
          <p:cNvPr id="89" name="Google Shape;89;p4:notes"/>
          <p:cNvSpPr>
            <a:spLocks noGrp="1" noRot="1" noChangeAspect="1"/>
          </p:cNvSpPr>
          <p:nvPr>
            <p:ph type="sldImg" idx="2"/>
          </p:nvPr>
        </p:nvSpPr>
        <p:spPr>
          <a:xfrm>
            <a:off x="2190750" y="1016000"/>
            <a:ext cx="2628900" cy="19716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 name="Slide Number Placeholder 1">
            <a:extLst>
              <a:ext uri="{FF2B5EF4-FFF2-40B4-BE49-F238E27FC236}">
                <a16:creationId xmlns:a16="http://schemas.microsoft.com/office/drawing/2014/main" id="{18F654CE-E71E-4E80-9A96-599A35520A73}"/>
              </a:ext>
            </a:extLst>
          </p:cNvPr>
          <p:cNvSpPr>
            <a:spLocks noGrp="1"/>
          </p:cNvSpPr>
          <p:nvPr>
            <p:ph type="sldNum" idx="12"/>
          </p:nvPr>
        </p:nvSpPr>
        <p:spPr/>
        <p:txBody>
          <a:bodyPr/>
          <a:lstStyle/>
          <a:p>
            <a:pPr algn="r">
              <a:buSzPts val="1200"/>
            </a:pPr>
            <a:fld id="{00000000-1234-1234-1234-123412341234}" type="slidenum">
              <a:rPr lang="en-US" sz="1200" smtClean="0">
                <a:solidFill>
                  <a:schemeClr val="dk1"/>
                </a:solidFill>
                <a:latin typeface="Calibri"/>
                <a:ea typeface="Calibri"/>
                <a:cs typeface="Calibri"/>
                <a:sym typeface="Calibri"/>
              </a:rPr>
              <a:pPr algn="r">
                <a:buSzPts val="1200"/>
              </a:pPr>
              <a:t>4</a:t>
            </a:fld>
            <a:endParaRPr lang="en-US" sz="1200">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10:notes"/>
          <p:cNvSpPr txBox="1">
            <a:spLocks noGrp="1"/>
          </p:cNvSpPr>
          <p:nvPr>
            <p:ph type="body" idx="1"/>
          </p:nvPr>
        </p:nvSpPr>
        <p:spPr>
          <a:xfrm>
            <a:off x="912887" y="4012493"/>
            <a:ext cx="5184625" cy="3804358"/>
          </a:xfrm>
          <a:prstGeom prst="rect">
            <a:avLst/>
          </a:prstGeom>
          <a:noFill/>
          <a:ln>
            <a:noFill/>
          </a:ln>
        </p:spPr>
        <p:txBody>
          <a:bodyPr spcFirstLastPara="1" wrap="square" lIns="93162" tIns="46568" rIns="93162" bIns="46568" anchor="t" anchorCtr="0">
            <a:noAutofit/>
          </a:bodyPr>
          <a:lstStyle/>
          <a:p>
            <a:pPr marL="0" indent="0" algn="just">
              <a:lnSpc>
                <a:spcPct val="150000"/>
              </a:lnSpc>
            </a:pPr>
            <a:r>
              <a:rPr lang="en-US" b="1" dirty="0">
                <a:solidFill>
                  <a:schemeClr val="tx1"/>
                </a:solidFill>
              </a:rPr>
              <a:t>People Considerations</a:t>
            </a:r>
          </a:p>
          <a:p>
            <a:pPr marL="174708" indent="-174708" algn="just">
              <a:lnSpc>
                <a:spcPct val="150000"/>
              </a:lnSpc>
              <a:buFont typeface="Arial" panose="020B0604020202020204" pitchFamily="34" charset="0"/>
              <a:buChar char="•"/>
            </a:pPr>
            <a:r>
              <a:rPr lang="en-US" dirty="0">
                <a:solidFill>
                  <a:schemeClr val="tx1"/>
                </a:solidFill>
              </a:rPr>
              <a:t>Be aware of Scouter’s life events - Be aware of and responsive to weddings, funerals, hospitalizations, and other events important in the lives of unit Scouters.  Be familiar with key events in the life of the organization that is chartered to operate the unit. </a:t>
            </a:r>
          </a:p>
          <a:p>
            <a:pPr marL="174708" indent="-174708" algn="just">
              <a:lnSpc>
                <a:spcPct val="150000"/>
              </a:lnSpc>
              <a:buFont typeface="Arial" panose="020B0604020202020204" pitchFamily="34" charset="0"/>
              <a:buChar char="•"/>
            </a:pPr>
            <a:r>
              <a:rPr lang="en-US" dirty="0">
                <a:solidFill>
                  <a:schemeClr val="tx1"/>
                </a:solidFill>
              </a:rPr>
              <a:t>Respect the community’s cultures and lifestyles - Remember, each is unique person with his or her own special character and is conditioned by his or her own life’s experiences and background. </a:t>
            </a:r>
            <a:endParaRPr dirty="0">
              <a:solidFill>
                <a:schemeClr val="tx1"/>
              </a:solidFill>
            </a:endParaRPr>
          </a:p>
          <a:p>
            <a:pPr marL="0" indent="0">
              <a:lnSpc>
                <a:spcPct val="104166"/>
              </a:lnSpc>
              <a:spcBef>
                <a:spcPts val="138"/>
              </a:spcBef>
            </a:pPr>
            <a:endParaRPr lang="en-US" sz="1100" b="1" dirty="0">
              <a:solidFill>
                <a:schemeClr val="tx1"/>
              </a:solidFill>
            </a:endParaRPr>
          </a:p>
        </p:txBody>
      </p:sp>
      <p:sp>
        <p:nvSpPr>
          <p:cNvPr id="132" name="Google Shape;132;p10:notes"/>
          <p:cNvSpPr>
            <a:spLocks noGrp="1" noRot="1" noChangeAspect="1"/>
          </p:cNvSpPr>
          <p:nvPr>
            <p:ph type="sldImg" idx="2"/>
          </p:nvPr>
        </p:nvSpPr>
        <p:spPr>
          <a:xfrm>
            <a:off x="1816100" y="1479550"/>
            <a:ext cx="3378200" cy="25336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 name="Slide Number Placeholder 1">
            <a:extLst>
              <a:ext uri="{FF2B5EF4-FFF2-40B4-BE49-F238E27FC236}">
                <a16:creationId xmlns:a16="http://schemas.microsoft.com/office/drawing/2014/main" id="{BAA2725D-E471-48A4-9F2A-FAC775C7E860}"/>
              </a:ext>
            </a:extLst>
          </p:cNvPr>
          <p:cNvSpPr>
            <a:spLocks noGrp="1"/>
          </p:cNvSpPr>
          <p:nvPr>
            <p:ph type="sldNum" idx="12"/>
          </p:nvPr>
        </p:nvSpPr>
        <p:spPr/>
        <p:txBody>
          <a:bodyPr/>
          <a:lstStyle/>
          <a:p>
            <a:pPr algn="r">
              <a:buSzPts val="1200"/>
            </a:pPr>
            <a:fld id="{00000000-1234-1234-1234-123412341234}" type="slidenum">
              <a:rPr lang="en-US" sz="1200" smtClean="0">
                <a:solidFill>
                  <a:schemeClr val="dk1"/>
                </a:solidFill>
                <a:latin typeface="Calibri"/>
                <a:ea typeface="Calibri"/>
                <a:cs typeface="Calibri"/>
                <a:sym typeface="Calibri"/>
              </a:rPr>
              <a:pPr algn="r">
                <a:buSzPts val="1200"/>
              </a:pPr>
              <a:t>5</a:t>
            </a:fld>
            <a:endParaRPr lang="en-US" sz="1200">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5:notes"/>
          <p:cNvSpPr txBox="1">
            <a:spLocks noGrp="1"/>
          </p:cNvSpPr>
          <p:nvPr>
            <p:ph type="body" idx="1"/>
          </p:nvPr>
        </p:nvSpPr>
        <p:spPr>
          <a:xfrm>
            <a:off x="250685" y="2078038"/>
            <a:ext cx="6472517" cy="5290171"/>
          </a:xfrm>
          <a:prstGeom prst="rect">
            <a:avLst/>
          </a:prstGeom>
          <a:noFill/>
          <a:ln>
            <a:noFill/>
          </a:ln>
        </p:spPr>
        <p:txBody>
          <a:bodyPr spcFirstLastPara="1" wrap="square" lIns="93162" tIns="46568" rIns="93162" bIns="46568" anchor="t" anchorCtr="0">
            <a:noAutofit/>
          </a:bodyPr>
          <a:lstStyle/>
          <a:p>
            <a:pPr marL="0" marR="0" algn="just">
              <a:lnSpc>
                <a:spcPct val="150000"/>
              </a:lnSpc>
              <a:spcBef>
                <a:spcPts val="25"/>
              </a:spcBef>
              <a:spcAft>
                <a:spcPts val="0"/>
              </a:spcAft>
            </a:pPr>
            <a:r>
              <a:rPr lang="en-US"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Recruiting in Rural Communities</a:t>
            </a:r>
          </a:p>
          <a:p>
            <a:pPr marL="0" marR="0" algn="just">
              <a:spcBef>
                <a:spcPts val="0"/>
              </a:spcBef>
              <a:spcAft>
                <a:spcPts val="0"/>
              </a:spcAft>
            </a:pPr>
            <a:r>
              <a:rPr lang="en-US"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Finding the Right leaders</a:t>
            </a:r>
            <a:endParaRPr lang="en-US" b="1" dirty="0">
              <a:effectLst/>
              <a:latin typeface="Calibri" panose="020F0502020204030204" pitchFamily="34" charset="0"/>
              <a:ea typeface="Times New Roman" panose="02020603050405020304" pitchFamily="18" charset="0"/>
              <a:cs typeface="Calibri" panose="020F0502020204030204" pitchFamily="34" charset="0"/>
            </a:endParaRPr>
          </a:p>
          <a:p>
            <a:pPr marL="0" marR="0" algn="just">
              <a:spcBef>
                <a:spcPts val="25"/>
              </a:spcBef>
              <a:spcAft>
                <a:spcPts val="0"/>
              </a:spcAft>
            </a:pPr>
            <a:r>
              <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Use caution when recruiting and know timing is everything. Going too fast may end up slowing you down. </a:t>
            </a:r>
            <a:endParaRPr lang="en-US" dirty="0">
              <a:effectLst/>
              <a:latin typeface="Calibri" panose="020F0502020204030204" pitchFamily="34" charset="0"/>
              <a:ea typeface="Times New Roman" panose="02020603050405020304" pitchFamily="18" charset="0"/>
              <a:cs typeface="Calibri" panose="020F0502020204030204" pitchFamily="34" charset="0"/>
            </a:endParaRPr>
          </a:p>
          <a:p>
            <a:pPr marL="0" marR="0" algn="just">
              <a:spcBef>
                <a:spcPts val="25"/>
              </a:spcBef>
              <a:spcAft>
                <a:spcPts val="0"/>
              </a:spcAft>
            </a:pPr>
            <a:r>
              <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dirty="0">
              <a:effectLst/>
              <a:latin typeface="Calibri" panose="020F0502020204030204" pitchFamily="34" charset="0"/>
              <a:ea typeface="Times New Roman" panose="02020603050405020304" pitchFamily="18" charset="0"/>
              <a:cs typeface="Calibri" panose="020F0502020204030204" pitchFamily="34" charset="0"/>
            </a:endParaRPr>
          </a:p>
          <a:p>
            <a:pPr marL="342900" marR="0" lvl="0" indent="-342900" algn="just" fontAlgn="base">
              <a:spcBef>
                <a:spcPts val="0"/>
              </a:spcBef>
              <a:spcAft>
                <a:spcPts val="0"/>
              </a:spcAft>
              <a:buSzPts val="1000"/>
              <a:buFont typeface="Symbol" panose="05050102010706020507" pitchFamily="18" charset="2"/>
              <a:buChar char=""/>
              <a:tabLst>
                <a:tab pos="457200" algn="l"/>
              </a:tabLst>
            </a:pPr>
            <a:r>
              <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Focus on serving youth in the community - Showing interest in the community demonstrates your investment in the youth and builds the relationships needed for future interactions.</a:t>
            </a:r>
            <a:endParaRPr lang="en-US" dirty="0">
              <a:solidFill>
                <a:srgbClr val="404040"/>
              </a:solidFill>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lgn="just" fontAlgn="base">
              <a:spcBef>
                <a:spcPts val="0"/>
              </a:spcBef>
              <a:spcAft>
                <a:spcPts val="0"/>
              </a:spcAft>
              <a:buSzPts val="1000"/>
              <a:buFont typeface="Symbol" panose="05050102010706020507" pitchFamily="18" charset="2"/>
              <a:buChar char=""/>
              <a:tabLst>
                <a:tab pos="457200" algn="l"/>
              </a:tabLst>
            </a:pPr>
            <a:r>
              <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Locate previous Scouters to talk to. If you know a Scouter who grew up or lived in that community, bring them along as the spokesperson.  Their presence will increase the trust and respect your message receives since they know what it is like to live in their community. </a:t>
            </a:r>
            <a:endParaRPr lang="en-US" dirty="0">
              <a:solidFill>
                <a:srgbClr val="404040"/>
              </a:solidFill>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lgn="just" fontAlgn="base">
              <a:spcBef>
                <a:spcPts val="0"/>
              </a:spcBef>
              <a:spcAft>
                <a:spcPts val="0"/>
              </a:spcAft>
              <a:buSzPts val="1000"/>
              <a:buFont typeface="Symbol" panose="05050102010706020507" pitchFamily="18" charset="2"/>
              <a:buChar char=""/>
              <a:tabLst>
                <a:tab pos="457200" algn="l"/>
              </a:tabLst>
            </a:pPr>
            <a:r>
              <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Talking face to face is usually preferred in rural communities</a:t>
            </a:r>
            <a:r>
              <a:rPr lang="en-US"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but a</a:t>
            </a:r>
            <a:r>
              <a:rPr lang="en-US"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sk </a:t>
            </a: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those you’re building a relationship with how they prefer to be contacted. There may also be a possibility of lack good phone, cell and internet service in more remote communities.</a:t>
            </a:r>
            <a:endParaRPr lang="en-US" dirty="0">
              <a:solidFill>
                <a:srgbClr val="404040"/>
              </a:solidFill>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lgn="just" fontAlgn="base">
              <a:spcBef>
                <a:spcPts val="0"/>
              </a:spcBef>
              <a:spcAft>
                <a:spcPts val="0"/>
              </a:spcAft>
              <a:buSzPts val="1000"/>
              <a:buFont typeface="Symbol" panose="05050102010706020507" pitchFamily="18" charset="2"/>
              <a:buChar char=""/>
              <a:tabLst>
                <a:tab pos="457200" algn="l"/>
              </a:tabLst>
            </a:pPr>
            <a:r>
              <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Take time to learn community history, cultures, volunteer associations.  Get to know the local culture and unique situations in the community.  Each community has its own character and culture.  Learn the culture and keep it in mind when making suggestions. </a:t>
            </a:r>
            <a:endParaRPr lang="en-US" dirty="0">
              <a:solidFill>
                <a:srgbClr val="404040"/>
              </a:solidFill>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lgn="just" fontAlgn="base">
              <a:spcBef>
                <a:spcPts val="0"/>
              </a:spcBef>
              <a:spcAft>
                <a:spcPts val="0"/>
              </a:spcAft>
              <a:buSzPts val="1000"/>
              <a:buFont typeface="Symbol" panose="05050102010706020507" pitchFamily="18" charset="2"/>
              <a:buChar char=""/>
              <a:tabLst>
                <a:tab pos="457200" algn="l"/>
              </a:tabLst>
            </a:pPr>
            <a:r>
              <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Get to know community members - A commissioner from outside the community needs to get to know the community by being humble and fulfilling the commitments made while interacting and chatting with the community.  </a:t>
            </a:r>
            <a:endParaRPr lang="en-US" dirty="0">
              <a:solidFill>
                <a:srgbClr val="404040"/>
              </a:solidFill>
              <a:effectLst/>
              <a:latin typeface="Calibri" panose="020F0502020204030204" pitchFamily="34" charset="0"/>
              <a:ea typeface="Calibri" panose="020F0502020204030204" pitchFamily="34" charset="0"/>
              <a:cs typeface="Calibri" panose="020F0502020204030204" pitchFamily="34" charset="0"/>
            </a:endParaRPr>
          </a:p>
          <a:p>
            <a:pPr marL="742950" marR="0" lvl="1" indent="-285750" algn="just" fontAlgn="base">
              <a:spcBef>
                <a:spcPts val="0"/>
              </a:spcBef>
              <a:spcAft>
                <a:spcPts val="0"/>
              </a:spcAft>
              <a:buSzPts val="1000"/>
              <a:buFont typeface="Courier New" panose="02070309020205020404" pitchFamily="49" charset="0"/>
              <a:buChar char="o"/>
              <a:tabLst>
                <a:tab pos="914400" algn="l"/>
              </a:tabLst>
            </a:pPr>
            <a:r>
              <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Visit local clubs to gain an understanding and a feel of diversity in the community. </a:t>
            </a:r>
            <a:endParaRPr lang="en-US" dirty="0">
              <a:solidFill>
                <a:srgbClr val="404040"/>
              </a:solidFill>
              <a:effectLst/>
              <a:latin typeface="Calibri" panose="020F0502020204030204" pitchFamily="34" charset="0"/>
              <a:ea typeface="Calibri" panose="020F0502020204030204" pitchFamily="34" charset="0"/>
              <a:cs typeface="Calibri" panose="020F0502020204030204" pitchFamily="34" charset="0"/>
            </a:endParaRPr>
          </a:p>
          <a:p>
            <a:pPr marL="742950" marR="0" lvl="1" indent="-285750" algn="just" fontAlgn="base">
              <a:spcBef>
                <a:spcPts val="0"/>
              </a:spcBef>
              <a:spcAft>
                <a:spcPts val="0"/>
              </a:spcAft>
              <a:buSzPts val="1000"/>
              <a:buFont typeface="Courier New" panose="02070309020205020404" pitchFamily="49" charset="0"/>
              <a:buChar char="o"/>
              <a:tabLst>
                <a:tab pos="914400" algn="l"/>
              </a:tabLst>
            </a:pPr>
            <a:r>
              <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Visit fire and police departments - Volunteer Fire Departments usually meet to conduct business meetings.  Consider finding out the schedule of the business meetings and making introductions.</a:t>
            </a:r>
            <a:endParaRPr lang="en-US" dirty="0">
              <a:solidFill>
                <a:srgbClr val="404040"/>
              </a:solidFill>
              <a:effectLst/>
              <a:latin typeface="Calibri" panose="020F0502020204030204" pitchFamily="34" charset="0"/>
              <a:ea typeface="Calibri" panose="020F0502020204030204" pitchFamily="34" charset="0"/>
              <a:cs typeface="Calibri" panose="020F0502020204030204" pitchFamily="34" charset="0"/>
            </a:endParaRPr>
          </a:p>
          <a:p>
            <a:pPr marL="742950" marR="0" lvl="1" indent="-285750" algn="just" fontAlgn="base">
              <a:spcBef>
                <a:spcPts val="0"/>
              </a:spcBef>
              <a:spcAft>
                <a:spcPts val="600"/>
              </a:spcAft>
              <a:buSzPts val="1000"/>
              <a:buFont typeface="Courier New" panose="02070309020205020404" pitchFamily="49" charset="0"/>
              <a:buChar char="o"/>
              <a:tabLst>
                <a:tab pos="914400" algn="l"/>
              </a:tabLst>
            </a:pPr>
            <a:r>
              <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Visit schools - get to know those leaders as they can be a great resource for community connections, and potential Scout volunteers.  They have a great insight into local hierarchy and influencers.</a:t>
            </a:r>
            <a:endParaRPr lang="en-US" dirty="0">
              <a:solidFill>
                <a:srgbClr val="404040"/>
              </a:solidFill>
              <a:effectLst/>
              <a:latin typeface="Calibri" panose="020F0502020204030204" pitchFamily="34" charset="0"/>
              <a:ea typeface="Calibri" panose="020F0502020204030204" pitchFamily="34" charset="0"/>
              <a:cs typeface="Calibri" panose="020F0502020204030204" pitchFamily="34" charset="0"/>
            </a:endParaRPr>
          </a:p>
          <a:p>
            <a:pPr marL="0" marR="0" algn="just" fontAlgn="base">
              <a:spcBef>
                <a:spcPts val="0"/>
              </a:spcBef>
              <a:spcAft>
                <a:spcPts val="0"/>
              </a:spcAft>
            </a:pPr>
            <a:r>
              <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Attending local events outside of Scouting and conduct outreach activities like volunteering at local churches, schools, fire stations, and police benefits helps develop relationship withing the community.  Often the leaders of the community will be at those locations and being visible helps future interactions.</a:t>
            </a:r>
            <a:endParaRPr lang="en-US" dirty="0">
              <a:effectLst/>
              <a:latin typeface="Calibri" panose="020F0502020204030204" pitchFamily="34" charset="0"/>
              <a:ea typeface="Times New Roman" panose="02020603050405020304" pitchFamily="18" charset="0"/>
              <a:cs typeface="Calibri" panose="020F0502020204030204" pitchFamily="34" charset="0"/>
            </a:endParaRPr>
          </a:p>
          <a:p>
            <a:pPr marL="342900" marR="0" lvl="0" indent="-342900" algn="just" fontAlgn="base">
              <a:spcBef>
                <a:spcPts val="0"/>
              </a:spcBef>
              <a:spcAft>
                <a:spcPts val="0"/>
              </a:spcAft>
              <a:buFont typeface="Symbol" panose="05050102010706020507" pitchFamily="18" charset="2"/>
              <a:buChar char=""/>
            </a:pPr>
            <a:r>
              <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Bringing food or snacks to an event is a good way to demonstrate your investment in the community.</a:t>
            </a:r>
            <a:endParaRPr lang="en-US" dirty="0">
              <a:solidFill>
                <a:srgbClr val="404040"/>
              </a:solidFill>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lgn="just" fontAlgn="base">
              <a:spcBef>
                <a:spcPts val="0"/>
              </a:spcBef>
              <a:spcAft>
                <a:spcPts val="600"/>
              </a:spcAft>
              <a:buFont typeface="Symbol" panose="05050102010706020507" pitchFamily="18" charset="2"/>
              <a:buChar char=""/>
            </a:pPr>
            <a:r>
              <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Attending grade school or middle school sporting events shows you are interested in the youth and understand they do more than Scouting. </a:t>
            </a:r>
            <a:endParaRPr lang="en-US" dirty="0">
              <a:effectLst/>
              <a:latin typeface="Calibri" panose="020F0502020204030204" pitchFamily="34" charset="0"/>
              <a:ea typeface="Times New Roman" panose="02020603050405020304" pitchFamily="18" charset="0"/>
              <a:cs typeface="Calibri" panose="020F0502020204030204" pitchFamily="34" charset="0"/>
            </a:endParaRPr>
          </a:p>
          <a:p>
            <a:pPr marL="0" marR="0" algn="just" fontAlgn="base">
              <a:spcBef>
                <a:spcPts val="0"/>
              </a:spcBef>
              <a:spcAft>
                <a:spcPts val="0"/>
              </a:spcAft>
            </a:pPr>
            <a:r>
              <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Other ideas? </a:t>
            </a:r>
            <a:endParaRPr lang="en-US" dirty="0">
              <a:effectLst/>
              <a:latin typeface="Calibri" panose="020F0502020204030204" pitchFamily="34" charset="0"/>
              <a:ea typeface="Times New Roman" panose="02020603050405020304" pitchFamily="18" charset="0"/>
              <a:cs typeface="Calibri" panose="020F0502020204030204" pitchFamily="34" charset="0"/>
            </a:endParaRPr>
          </a:p>
          <a:p>
            <a:pPr marL="0" marR="0" algn="just">
              <a:spcBef>
                <a:spcPts val="0"/>
              </a:spcBef>
              <a:spcAft>
                <a:spcPts val="0"/>
              </a:spcAft>
            </a:pP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dirty="0">
              <a:effectLst/>
              <a:latin typeface="Calibri" panose="020F0502020204030204" pitchFamily="34" charset="0"/>
              <a:ea typeface="Times New Roman" panose="02020603050405020304" pitchFamily="18" charset="0"/>
              <a:cs typeface="Calibri" panose="020F0502020204030204" pitchFamily="34" charset="0"/>
            </a:endParaRPr>
          </a:p>
          <a:p>
            <a:pPr marL="0" marR="0" algn="just">
              <a:spcBef>
                <a:spcPts val="25"/>
              </a:spcBef>
              <a:spcAft>
                <a:spcPts val="0"/>
              </a:spcAft>
            </a:pPr>
            <a:endPar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1388601" marR="2491200" indent="-1388601">
              <a:lnSpc>
                <a:spcPct val="110000"/>
              </a:lnSpc>
              <a:buClr>
                <a:schemeClr val="dk1"/>
              </a:buClr>
              <a:buSzPts val="1100"/>
            </a:pPr>
            <a:endParaRPr dirty="0">
              <a:solidFill>
                <a:schemeClr val="tx1"/>
              </a:solidFill>
            </a:endParaRPr>
          </a:p>
        </p:txBody>
      </p:sp>
      <p:sp>
        <p:nvSpPr>
          <p:cNvPr id="96" name="Google Shape;96;p5:notes"/>
          <p:cNvSpPr>
            <a:spLocks noGrp="1" noRot="1" noChangeAspect="1"/>
          </p:cNvSpPr>
          <p:nvPr>
            <p:ph type="sldImg" idx="2"/>
          </p:nvPr>
        </p:nvSpPr>
        <p:spPr>
          <a:xfrm>
            <a:off x="2757488" y="982663"/>
            <a:ext cx="1458912" cy="1095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 name="Slide Number Placeholder 1">
            <a:extLst>
              <a:ext uri="{FF2B5EF4-FFF2-40B4-BE49-F238E27FC236}">
                <a16:creationId xmlns:a16="http://schemas.microsoft.com/office/drawing/2014/main" id="{79074A1E-D35D-431D-93A8-696D1AC8F0E8}"/>
              </a:ext>
            </a:extLst>
          </p:cNvPr>
          <p:cNvSpPr>
            <a:spLocks noGrp="1"/>
          </p:cNvSpPr>
          <p:nvPr>
            <p:ph type="sldNum" idx="12"/>
          </p:nvPr>
        </p:nvSpPr>
        <p:spPr/>
        <p:txBody>
          <a:bodyPr/>
          <a:lstStyle/>
          <a:p>
            <a:pPr algn="r">
              <a:buSzPts val="1200"/>
            </a:pPr>
            <a:fld id="{00000000-1234-1234-1234-123412341234}" type="slidenum">
              <a:rPr lang="en-US" sz="1200" smtClean="0">
                <a:solidFill>
                  <a:schemeClr val="dk1"/>
                </a:solidFill>
                <a:latin typeface="Calibri"/>
                <a:ea typeface="Calibri"/>
                <a:cs typeface="Calibri"/>
                <a:sym typeface="Calibri"/>
              </a:rPr>
              <a:pPr algn="r">
                <a:buSzPts val="1200"/>
              </a:pPr>
              <a:t>6</a:t>
            </a:fld>
            <a:endParaRPr lang="en-US" sz="1200">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30475" y="506413"/>
            <a:ext cx="1636713" cy="1227137"/>
          </a:xfrm>
        </p:spPr>
      </p:sp>
      <p:sp>
        <p:nvSpPr>
          <p:cNvPr id="3" name="Notes Placeholder 2"/>
          <p:cNvSpPr>
            <a:spLocks noGrp="1"/>
          </p:cNvSpPr>
          <p:nvPr>
            <p:ph type="body" idx="1"/>
          </p:nvPr>
        </p:nvSpPr>
        <p:spPr>
          <a:xfrm>
            <a:off x="376519" y="2053652"/>
            <a:ext cx="6185646" cy="5142278"/>
          </a:xfrm>
        </p:spPr>
        <p:txBody>
          <a:bodyPr/>
          <a:lstStyle/>
          <a:p>
            <a:pPr marL="0" marR="0" lvl="0" indent="0" algn="just" fontAlgn="base">
              <a:lnSpc>
                <a:spcPct val="150000"/>
              </a:lnSpc>
              <a:spcBef>
                <a:spcPts val="0"/>
              </a:spcBef>
              <a:spcAft>
                <a:spcPts val="0"/>
              </a:spcAft>
              <a:buFont typeface="Symbol" panose="05050102010706020507" pitchFamily="18" charset="2"/>
              <a:buNone/>
            </a:pPr>
            <a:r>
              <a:rPr lang="en-US" b="1" dirty="0">
                <a:solidFill>
                  <a:srgbClr val="404040"/>
                </a:solidFill>
                <a:effectLst/>
                <a:latin typeface="Calibri" panose="020F0502020204030204" pitchFamily="34" charset="0"/>
                <a:ea typeface="Calibri" panose="020F0502020204030204" pitchFamily="34" charset="0"/>
                <a:cs typeface="Arial" panose="020B0604020202020204" pitchFamily="34" charset="0"/>
              </a:rPr>
              <a:t>Communication</a:t>
            </a:r>
          </a:p>
          <a:p>
            <a:pPr marL="342900" marR="0" lvl="0" indent="-342900" algn="just" fontAlgn="base">
              <a:spcBef>
                <a:spcPts val="0"/>
              </a:spcBef>
              <a:spcAft>
                <a:spcPts val="0"/>
              </a:spcAft>
              <a:buFont typeface="Symbol" panose="05050102010706020507" pitchFamily="18" charset="2"/>
              <a:buChar char=""/>
            </a:pPr>
            <a:r>
              <a:rPr lang="en-US" dirty="0">
                <a:solidFill>
                  <a:srgbClr val="404040"/>
                </a:solidFill>
                <a:effectLst/>
                <a:latin typeface="Calibri" panose="020F0502020204030204" pitchFamily="34" charset="0"/>
                <a:ea typeface="Calibri" panose="020F0502020204030204" pitchFamily="34" charset="0"/>
                <a:cs typeface="Arial" panose="020B0604020202020204" pitchFamily="34" charset="0"/>
              </a:rPr>
              <a:t>Be a people person - Many people lack confidence in doing something new and fear failure. You can help volunteers increase their self-confidence.  Spread the can-do spirit! </a:t>
            </a:r>
            <a:endParaRPr lang="en-US" dirty="0">
              <a:solidFill>
                <a:srgbClr val="404040"/>
              </a:solidFill>
              <a:effectLst/>
              <a:latin typeface="Calibri" panose="020F0502020204030204" pitchFamily="34" charset="0"/>
              <a:ea typeface="Calibri" panose="020F0502020204030204" pitchFamily="34" charset="0"/>
            </a:endParaRPr>
          </a:p>
          <a:p>
            <a:pPr marL="342900" marR="0" lvl="0" indent="-342900" algn="just" fontAlgn="base">
              <a:spcBef>
                <a:spcPts val="0"/>
              </a:spcBef>
              <a:spcAft>
                <a:spcPts val="0"/>
              </a:spcAft>
              <a:buFont typeface="Symbol" panose="05050102010706020507" pitchFamily="18" charset="2"/>
              <a:buChar char=""/>
            </a:pPr>
            <a:r>
              <a:rPr lang="en-US" dirty="0">
                <a:solidFill>
                  <a:srgbClr val="404040"/>
                </a:solidFill>
                <a:effectLst/>
                <a:latin typeface="Calibri" panose="020F0502020204030204" pitchFamily="34" charset="0"/>
                <a:ea typeface="Calibri" panose="020F0502020204030204" pitchFamily="34" charset="0"/>
                <a:cs typeface="Arial" panose="020B0604020202020204" pitchFamily="34" charset="0"/>
              </a:rPr>
              <a:t>Listen to the leaders and parents in units - What are their interests, needs, resources, and backgrounds?  How can they be reached?  Who do they know?  What groups do they belong to?  Don’t sell Scouting so hard you aren’t listening to what unit people are saying.  Watch and listen to the unit in action, but with no suggestion of snooping or prying.  Remember “silent” and “listen” contain the same letters. </a:t>
            </a:r>
          </a:p>
          <a:p>
            <a:pPr marL="342900" marR="0" lvl="0" indent="-342900" algn="just" fontAlgn="base">
              <a:spcBef>
                <a:spcPts val="0"/>
              </a:spcBef>
              <a:spcAft>
                <a:spcPts val="0"/>
              </a:spcAft>
              <a:buFont typeface="Symbol" panose="05050102010706020507" pitchFamily="18" charset="2"/>
              <a:buChar char=""/>
            </a:pPr>
            <a:endParaRPr lang="en-US" dirty="0">
              <a:solidFill>
                <a:srgbClr val="404040"/>
              </a:solidFill>
              <a:effectLst/>
              <a:latin typeface="Calibri" panose="020F0502020204030204" pitchFamily="34" charset="0"/>
              <a:ea typeface="Calibri" panose="020F0502020204030204" pitchFamily="34" charset="0"/>
            </a:endParaRPr>
          </a:p>
          <a:p>
            <a:pPr marL="800100" marR="0" lvl="1" indent="-342900" algn="just" fontAlgn="base">
              <a:spcBef>
                <a:spcPts val="0"/>
              </a:spcBef>
              <a:spcAft>
                <a:spcPts val="0"/>
              </a:spcAft>
              <a:buFont typeface="Symbol" panose="05050102010706020507" pitchFamily="18" charset="2"/>
              <a:buChar char=""/>
            </a:pPr>
            <a:r>
              <a:rPr lang="en-US" dirty="0">
                <a:solidFill>
                  <a:srgbClr val="404040"/>
                </a:solidFill>
                <a:effectLst/>
                <a:latin typeface="Calibri" panose="020F0502020204030204" pitchFamily="34" charset="0"/>
                <a:ea typeface="Calibri" panose="020F0502020204030204" pitchFamily="34" charset="0"/>
                <a:cs typeface="Arial" panose="020B0604020202020204" pitchFamily="34" charset="0"/>
              </a:rPr>
              <a:t>Active listening takes some practice; here are some ideas:  Give your full attention, use body language, avoid interruptions, don’t fear silence, reflect and summarize what you heard with a positive spin, validate feelings, ask thoughtful questions, avoid judgement or offering advice.</a:t>
            </a:r>
          </a:p>
          <a:p>
            <a:pPr marL="800100" marR="0" lvl="1" indent="-342900" algn="just" fontAlgn="base">
              <a:spcBef>
                <a:spcPts val="0"/>
              </a:spcBef>
              <a:spcAft>
                <a:spcPts val="0"/>
              </a:spcAft>
              <a:buFont typeface="Symbol" panose="05050102010706020507" pitchFamily="18" charset="2"/>
              <a:buChar char=""/>
            </a:pPr>
            <a:endParaRPr lang="en-US" dirty="0">
              <a:solidFill>
                <a:srgbClr val="404040"/>
              </a:solidFill>
              <a:effectLst/>
              <a:latin typeface="Calibri" panose="020F0502020204030204" pitchFamily="34" charset="0"/>
              <a:ea typeface="Calibri" panose="020F0502020204030204" pitchFamily="34" charset="0"/>
            </a:endParaRPr>
          </a:p>
          <a:p>
            <a:pPr marL="342900" marR="0" lvl="0" indent="-342900" algn="just" fontAlgn="base">
              <a:spcBef>
                <a:spcPts val="0"/>
              </a:spcBef>
              <a:spcAft>
                <a:spcPts val="0"/>
              </a:spcAft>
              <a:buFont typeface="Symbol" panose="05050102010706020507" pitchFamily="18" charset="2"/>
              <a:buChar char=""/>
            </a:pPr>
            <a:r>
              <a:rPr lang="en-US" dirty="0">
                <a:solidFill>
                  <a:srgbClr val="404040"/>
                </a:solidFill>
                <a:effectLst/>
                <a:latin typeface="Calibri" panose="020F0502020204030204" pitchFamily="34" charset="0"/>
                <a:ea typeface="Calibri" panose="020F0502020204030204" pitchFamily="34" charset="0"/>
                <a:cs typeface="Arial" panose="020B0604020202020204" pitchFamily="34" charset="0"/>
              </a:rPr>
              <a:t>Empathize - Always try to understand how things look and feel to the other person.  Empathy is the ability to put yourself in the other person’s shoes—viewing a situation or idea through their “filter.” Empathy can be one of the most valuable and powerful qualities you can develop to strengthen your relationship, your communications, and the ability to get things done through other people. </a:t>
            </a:r>
          </a:p>
          <a:p>
            <a:pPr marL="342900" marR="0" lvl="0" indent="-342900" algn="just" fontAlgn="base">
              <a:spcBef>
                <a:spcPts val="0"/>
              </a:spcBef>
              <a:spcAft>
                <a:spcPts val="0"/>
              </a:spcAft>
              <a:buFont typeface="Symbol" panose="05050102010706020507" pitchFamily="18" charset="2"/>
              <a:buChar char=""/>
            </a:pPr>
            <a:endParaRPr lang="en-US" dirty="0">
              <a:solidFill>
                <a:srgbClr val="404040"/>
              </a:solidFill>
              <a:effectLst/>
              <a:latin typeface="Calibri" panose="020F0502020204030204" pitchFamily="34" charset="0"/>
              <a:ea typeface="Calibri" panose="020F0502020204030204" pitchFamily="34" charset="0"/>
            </a:endParaRPr>
          </a:p>
          <a:p>
            <a:pPr marL="342900" marR="0" lvl="0" indent="-342900" algn="just" fontAlgn="base">
              <a:spcBef>
                <a:spcPts val="0"/>
              </a:spcBef>
              <a:spcAft>
                <a:spcPts val="0"/>
              </a:spcAft>
              <a:buFont typeface="Symbol" panose="05050102010706020507" pitchFamily="18" charset="2"/>
              <a:buChar char=""/>
            </a:pPr>
            <a:r>
              <a:rPr lang="en-US" dirty="0">
                <a:solidFill>
                  <a:srgbClr val="404040"/>
                </a:solidFill>
                <a:effectLst/>
                <a:latin typeface="Calibri" panose="020F0502020204030204" pitchFamily="34" charset="0"/>
                <a:ea typeface="Calibri" panose="020F0502020204030204" pitchFamily="34" charset="0"/>
                <a:cs typeface="Arial" panose="020B0604020202020204" pitchFamily="34" charset="0"/>
              </a:rPr>
              <a:t>Be responsive and timely to unit leaders needs and circumstances.  Don’t put the wants and needs of the district ahead of the wants and needs of the unit.  You are an advocate of the unit and a helper of unit people.  “Think units!”  Be responsive also to the chartered organization, its needs and circumstances, and the relationship to its units.  If you make a promise, keep it!  Also, make certain, if you don’t know an answer to a question, admit it and find that answer.</a:t>
            </a:r>
          </a:p>
          <a:p>
            <a:pPr marL="342900" marR="0" lvl="0" indent="-342900" algn="just" fontAlgn="base">
              <a:spcBef>
                <a:spcPts val="0"/>
              </a:spcBef>
              <a:spcAft>
                <a:spcPts val="0"/>
              </a:spcAft>
              <a:buFont typeface="Symbol" panose="05050102010706020507" pitchFamily="18" charset="2"/>
              <a:buChar char=""/>
            </a:pPr>
            <a:r>
              <a:rPr lang="en-US" dirty="0">
                <a:solidFill>
                  <a:srgbClr val="404040"/>
                </a:solidFill>
                <a:effectLst/>
                <a:latin typeface="Calibri" panose="020F0502020204030204" pitchFamily="34" charset="0"/>
                <a:ea typeface="Calibri" panose="020F0502020204030204" pitchFamily="34" charset="0"/>
                <a:cs typeface="Arial" panose="020B0604020202020204" pitchFamily="34" charset="0"/>
              </a:rPr>
              <a:t> </a:t>
            </a:r>
            <a:endParaRPr lang="en-US" dirty="0">
              <a:solidFill>
                <a:srgbClr val="404040"/>
              </a:solidFill>
              <a:effectLst/>
              <a:latin typeface="Calibri" panose="020F0502020204030204" pitchFamily="34" charset="0"/>
              <a:ea typeface="Calibri" panose="020F0502020204030204" pitchFamily="34" charset="0"/>
            </a:endParaRPr>
          </a:p>
          <a:p>
            <a:pPr marL="342900" marR="0" lvl="0" indent="-342900" algn="just" fontAlgn="base">
              <a:spcBef>
                <a:spcPts val="135"/>
              </a:spcBef>
              <a:spcAft>
                <a:spcPts val="0"/>
              </a:spcAft>
              <a:buFont typeface="Symbol" panose="05050102010706020507" pitchFamily="18" charset="2"/>
              <a:buChar char=""/>
            </a:pPr>
            <a:r>
              <a:rPr lang="en-US" dirty="0">
                <a:solidFill>
                  <a:srgbClr val="404040"/>
                </a:solidFill>
                <a:effectLst/>
                <a:latin typeface="Calibri" panose="020F0502020204030204" pitchFamily="34" charset="0"/>
                <a:ea typeface="Calibri" panose="020F0502020204030204" pitchFamily="34" charset="0"/>
                <a:cs typeface="Arial" panose="020B0604020202020204" pitchFamily="34" charset="0"/>
              </a:rPr>
              <a:t>Encourage, be positive - Your attitude toward unit people is more important than any information you have to share.  Be prepared to spend more time with those units that need the most help.  Visit more than once a month.  With a new or reorganized unit, make some kind of weekly contact until the unit has “taken root.” </a:t>
            </a:r>
          </a:p>
          <a:p>
            <a:pPr marL="342900" marR="0" lvl="0" indent="-342900" algn="just" fontAlgn="base">
              <a:spcBef>
                <a:spcPts val="135"/>
              </a:spcBef>
              <a:spcAft>
                <a:spcPts val="0"/>
              </a:spcAft>
              <a:buFont typeface="Symbol" panose="05050102010706020507" pitchFamily="18" charset="2"/>
              <a:buChar char=""/>
            </a:pPr>
            <a:endParaRPr lang="en-US" dirty="0">
              <a:solidFill>
                <a:srgbClr val="404040"/>
              </a:solidFill>
              <a:effectLst/>
              <a:latin typeface="Calibri" panose="020F0502020204030204" pitchFamily="34" charset="0"/>
              <a:ea typeface="Calibri" panose="020F0502020204030204" pitchFamily="34" charset="0"/>
            </a:endParaRPr>
          </a:p>
          <a:p>
            <a:pPr marL="342900" marR="0" lvl="0" indent="-342900" algn="just" fontAlgn="base">
              <a:spcBef>
                <a:spcPts val="25"/>
              </a:spcBef>
              <a:spcAft>
                <a:spcPts val="600"/>
              </a:spcAft>
              <a:buFont typeface="Symbol" panose="05050102010706020507" pitchFamily="18" charset="2"/>
              <a:buChar char=""/>
            </a:pPr>
            <a:r>
              <a:rPr lang="en-US" dirty="0">
                <a:solidFill>
                  <a:srgbClr val="404040"/>
                </a:solidFill>
                <a:effectLst/>
                <a:latin typeface="Calibri" panose="020F0502020204030204" pitchFamily="34" charset="0"/>
                <a:ea typeface="Calibri" panose="020F0502020204030204" pitchFamily="34" charset="0"/>
                <a:cs typeface="Arial" panose="020B0604020202020204" pitchFamily="34" charset="0"/>
              </a:rPr>
              <a:t>Provide immediate recognition</a:t>
            </a:r>
            <a:r>
              <a:rPr lang="en-US" dirty="0">
                <a:solidFill>
                  <a:srgbClr val="404040"/>
                </a:solidFill>
                <a:effectLst/>
                <a:latin typeface="Calibri" panose="020F0502020204030204" pitchFamily="34" charset="0"/>
                <a:ea typeface="Calibri" panose="020F0502020204030204" pitchFamily="34" charset="0"/>
              </a:rPr>
              <a:t> </a:t>
            </a:r>
            <a:r>
              <a:rPr lang="en-US" dirty="0">
                <a:solidFill>
                  <a:srgbClr val="404040"/>
                </a:solidFill>
                <a:effectLst/>
                <a:latin typeface="Calibri" panose="020F0502020204030204" pitchFamily="34" charset="0"/>
                <a:ea typeface="Calibri" panose="020F0502020204030204" pitchFamily="34" charset="0"/>
                <a:cs typeface="Arial" panose="020B0604020202020204" pitchFamily="34" charset="0"/>
              </a:rPr>
              <a:t> - Say, “Well done!”  Write a note.  Make a phone call or present a small award.  Material awards are more effective than abstract recognition.  If you see they are doing something well, tell them before leaving.  Be specific about what they did well.  It will build their confidence and make them feel good.  It will also show you are paying attention to their efforts. </a:t>
            </a:r>
            <a:endParaRPr lang="en-US" dirty="0">
              <a:effectLst/>
              <a:latin typeface="Calibri" panose="020F0502020204030204" pitchFamily="34" charset="0"/>
              <a:ea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5D8C6B71-F3AD-49F9-846F-9BA6DC4A3279}"/>
              </a:ext>
            </a:extLst>
          </p:cNvPr>
          <p:cNvSpPr>
            <a:spLocks noGrp="1"/>
          </p:cNvSpPr>
          <p:nvPr>
            <p:ph type="sldNum" idx="12"/>
          </p:nvPr>
        </p:nvSpPr>
        <p:spPr/>
        <p:txBody>
          <a:bodyPr/>
          <a:lstStyle/>
          <a:p>
            <a:pPr algn="r">
              <a:buSzPts val="1200"/>
            </a:pPr>
            <a:fld id="{00000000-1234-1234-1234-123412341234}" type="slidenum">
              <a:rPr lang="en-US" sz="1200" smtClean="0">
                <a:solidFill>
                  <a:schemeClr val="dk1"/>
                </a:solidFill>
                <a:latin typeface="Calibri"/>
                <a:ea typeface="Calibri"/>
                <a:cs typeface="Calibri"/>
                <a:sym typeface="Calibri"/>
              </a:rPr>
              <a:pPr algn="r">
                <a:buSzPts val="1200"/>
              </a:pPr>
              <a:t>7</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9625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20950" y="935038"/>
            <a:ext cx="1779588" cy="1335087"/>
          </a:xfrm>
        </p:spPr>
      </p:sp>
      <p:sp>
        <p:nvSpPr>
          <p:cNvPr id="3" name="Notes Placeholder 2"/>
          <p:cNvSpPr>
            <a:spLocks noGrp="1"/>
          </p:cNvSpPr>
          <p:nvPr>
            <p:ph type="body" idx="1"/>
          </p:nvPr>
        </p:nvSpPr>
        <p:spPr>
          <a:xfrm>
            <a:off x="701040" y="2270125"/>
            <a:ext cx="5608320" cy="5815773"/>
          </a:xfrm>
        </p:spPr>
        <p:txBody>
          <a:bodyPr/>
          <a:lstStyle/>
          <a:p>
            <a:pPr marL="0" marR="0" algn="just" fontAlgn="base">
              <a:lnSpc>
                <a:spcPct val="150000"/>
              </a:lnSpc>
              <a:spcBef>
                <a:spcPts val="135"/>
              </a:spcBef>
              <a:spcAft>
                <a:spcPts val="0"/>
              </a:spcAft>
            </a:pPr>
            <a:r>
              <a:rPr lang="en-US" b="1" dirty="0">
                <a:solidFill>
                  <a:srgbClr val="000000"/>
                </a:solidFill>
                <a:effectLst/>
                <a:latin typeface="Calibri" panose="020F0502020204030204" pitchFamily="34" charset="0"/>
                <a:ea typeface="Calibri" panose="020F0502020204030204" pitchFamily="34" charset="0"/>
                <a:cs typeface="Arial" panose="020B0604020202020204" pitchFamily="34" charset="0"/>
              </a:rPr>
              <a:t>Resolving Issues:</a:t>
            </a:r>
          </a:p>
          <a:p>
            <a:pPr marL="0" marR="0" algn="just" fontAlgn="base">
              <a:lnSpc>
                <a:spcPct val="150000"/>
              </a:lnSpc>
              <a:spcBef>
                <a:spcPts val="135"/>
              </a:spcBef>
              <a:spcAft>
                <a:spcPts val="0"/>
              </a:spcAft>
            </a:pP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Stay neutral and impartial when the unit leaders share their past conversations with you.  </a:t>
            </a:r>
            <a:r>
              <a:rPr lang="en-US"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Counsel unit people in a way that protects their pride and provides solutions that fit their unit and their community situation.   </a:t>
            </a:r>
            <a:endParaRPr lang="en-US" dirty="0">
              <a:effectLst/>
              <a:latin typeface="Calibri" panose="020F0502020204030204" pitchFamily="34" charset="0"/>
              <a:ea typeface="Times New Roman" panose="02020603050405020304" pitchFamily="18" charset="0"/>
            </a:endParaRPr>
          </a:p>
          <a:p>
            <a:pPr marL="0" marR="0" algn="just" fontAlgn="base">
              <a:lnSpc>
                <a:spcPct val="150000"/>
              </a:lnSpc>
              <a:spcBef>
                <a:spcPts val="135"/>
              </a:spcBef>
              <a:spcAft>
                <a:spcPts val="0"/>
              </a:spcAft>
            </a:pPr>
            <a:r>
              <a:rPr lang="en-US" sz="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endParaRPr lang="en-US" sz="800" dirty="0">
              <a:effectLst/>
              <a:latin typeface="Calibri" panose="020F0502020204030204" pitchFamily="34" charset="0"/>
              <a:ea typeface="Times New Roman" panose="02020603050405020304" pitchFamily="18" charset="0"/>
            </a:endParaRPr>
          </a:p>
          <a:p>
            <a:pPr marL="0" marR="0" algn="just" fontAlgn="base">
              <a:lnSpc>
                <a:spcPct val="150000"/>
              </a:lnSpc>
              <a:spcBef>
                <a:spcPts val="0"/>
              </a:spcBef>
              <a:spcAft>
                <a:spcPts val="0"/>
              </a:spcAft>
            </a:pP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Make yourself available and helpful - Keep your help more person-oriented than thing-oriented.  Your job is helping people.  Often making your availability to help known is enough to forge bonds of trust. </a:t>
            </a:r>
            <a:endParaRPr lang="en-US" dirty="0">
              <a:effectLst/>
              <a:latin typeface="Calibri" panose="020F0502020204030204" pitchFamily="34" charset="0"/>
              <a:ea typeface="Times New Roman" panose="02020603050405020304" pitchFamily="18" charset="0"/>
            </a:endParaRPr>
          </a:p>
          <a:p>
            <a:pPr marL="0" marR="0" algn="just" fontAlgn="base">
              <a:lnSpc>
                <a:spcPct val="150000"/>
              </a:lnSpc>
              <a:spcBef>
                <a:spcPts val="135"/>
              </a:spcBef>
              <a:spcAft>
                <a:spcPts val="0"/>
              </a:spcAft>
            </a:pPr>
            <a:r>
              <a:rPr lang="en-US" sz="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endParaRPr lang="en-US" sz="800" dirty="0">
              <a:effectLst/>
              <a:latin typeface="Calibri" panose="020F0502020204030204" pitchFamily="34" charset="0"/>
              <a:ea typeface="Times New Roman" panose="02020603050405020304" pitchFamily="18" charset="0"/>
            </a:endParaRPr>
          </a:p>
          <a:p>
            <a:pPr marL="0" marR="0" algn="just" fontAlgn="base">
              <a:lnSpc>
                <a:spcPct val="150000"/>
              </a:lnSpc>
              <a:spcBef>
                <a:spcPts val="135"/>
              </a:spcBef>
              <a:spcAft>
                <a:spcPts val="0"/>
              </a:spcAft>
            </a:pP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Be adaptable - You may need to help leaders understand that youth can benefit from Scouting even though parent participation, the unit committee, and help from the chartered organization are limited or absent.  Some unit leaders try to cope alone with their special needs and problems.  Volunteer frustration soon sets in if nothing in the district is tailored to their individualized needs.  </a:t>
            </a:r>
            <a:endParaRPr lang="en-US" dirty="0">
              <a:effectLst/>
              <a:latin typeface="Calibri" panose="020F0502020204030204" pitchFamily="34" charset="0"/>
              <a:ea typeface="Times New Roman" panose="02020603050405020304" pitchFamily="18" charset="0"/>
            </a:endParaRPr>
          </a:p>
          <a:p>
            <a:pPr marL="0" marR="0" algn="just" fontAlgn="base">
              <a:lnSpc>
                <a:spcPct val="150000"/>
              </a:lnSpc>
              <a:spcBef>
                <a:spcPts val="135"/>
              </a:spcBef>
              <a:spcAft>
                <a:spcPts val="0"/>
              </a:spcAft>
            </a:pPr>
            <a:r>
              <a:rPr lang="en-US" sz="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endParaRPr lang="en-US" sz="800" dirty="0">
              <a:effectLst/>
              <a:latin typeface="Calibri" panose="020F0502020204030204" pitchFamily="34" charset="0"/>
              <a:ea typeface="Times New Roman" panose="02020603050405020304" pitchFamily="18" charset="0"/>
            </a:endParaRPr>
          </a:p>
          <a:p>
            <a:pPr marL="0" marR="0" algn="just" fontAlgn="base">
              <a:lnSpc>
                <a:spcPct val="150000"/>
              </a:lnSpc>
              <a:spcBef>
                <a:spcPts val="0"/>
              </a:spcBef>
              <a:spcAft>
                <a:spcPts val="0"/>
              </a:spcAft>
            </a:pPr>
            <a:r>
              <a:rPr lang="en-US"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Think of alternative approaches, not single solutions.  We can be bound together in Scouting fellowship even though we</a:t>
            </a:r>
            <a:r>
              <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n-US"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use somewhat different methods to meet different situations.   For example, the BSA has a great variety of program material available to help unit leaders succeed—to help fulfill kids’ Scouting dreams.  Flexibility is the key — reach the same ends, but by different means.  Different approaches can have the same impact on the lives of different kids. </a:t>
            </a:r>
            <a:endParaRPr lang="en-US" dirty="0">
              <a:effectLst/>
              <a:latin typeface="Calibri" panose="020F0502020204030204" pitchFamily="34" charset="0"/>
              <a:ea typeface="Times New Roman" panose="02020603050405020304" pitchFamily="18" charset="0"/>
            </a:endParaRPr>
          </a:p>
        </p:txBody>
      </p:sp>
      <p:sp>
        <p:nvSpPr>
          <p:cNvPr id="4" name="Slide Number Placeholder 3">
            <a:extLst>
              <a:ext uri="{FF2B5EF4-FFF2-40B4-BE49-F238E27FC236}">
                <a16:creationId xmlns:a16="http://schemas.microsoft.com/office/drawing/2014/main" id="{07945BB9-CB54-4C0D-B38D-0F5B6D3D6383}"/>
              </a:ext>
            </a:extLst>
          </p:cNvPr>
          <p:cNvSpPr>
            <a:spLocks noGrp="1"/>
          </p:cNvSpPr>
          <p:nvPr>
            <p:ph type="sldNum" idx="12"/>
          </p:nvPr>
        </p:nvSpPr>
        <p:spPr/>
        <p:txBody>
          <a:bodyPr/>
          <a:lstStyle/>
          <a:p>
            <a:pPr algn="r">
              <a:buSzPts val="1200"/>
            </a:pPr>
            <a:fld id="{00000000-1234-1234-1234-123412341234}" type="slidenum">
              <a:rPr lang="en-US" sz="1200" smtClean="0">
                <a:solidFill>
                  <a:schemeClr val="dk1"/>
                </a:solidFill>
                <a:latin typeface="Calibri"/>
                <a:ea typeface="Calibri"/>
                <a:cs typeface="Calibri"/>
                <a:sym typeface="Calibri"/>
              </a:rPr>
              <a:pPr algn="r">
                <a:buSzPts val="1200"/>
              </a:pPr>
              <a:t>8</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024181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06575" y="1162050"/>
            <a:ext cx="3397250" cy="2547938"/>
          </a:xfrm>
        </p:spPr>
      </p:sp>
      <p:sp>
        <p:nvSpPr>
          <p:cNvPr id="3" name="Notes Placeholder 2"/>
          <p:cNvSpPr>
            <a:spLocks noGrp="1"/>
          </p:cNvSpPr>
          <p:nvPr>
            <p:ph type="body" idx="1"/>
          </p:nvPr>
        </p:nvSpPr>
        <p:spPr>
          <a:xfrm>
            <a:off x="701040" y="3756184"/>
            <a:ext cx="5608320" cy="4378166"/>
          </a:xfrm>
        </p:spPr>
        <p:txBody>
          <a:bodyPr/>
          <a:lstStyle/>
          <a:p>
            <a:pPr marL="0" indent="0" algn="just">
              <a:lnSpc>
                <a:spcPct val="150000"/>
              </a:lnSpc>
              <a:buFont typeface="Arial" panose="020B0604020202020204" pitchFamily="34" charset="0"/>
              <a:buNone/>
            </a:pPr>
            <a:r>
              <a:rPr lang="en-US" dirty="0">
                <a:solidFill>
                  <a:schemeClr val="tx1"/>
                </a:solidFill>
              </a:rPr>
              <a:t>Keep your target on the ‘big picture’ - The work of unit people is made up of many things and many problems.  Don’t get so blinded by applying a bandage that you miss the broken arm or missing limb.  Be aware of problems expressed by unit people as well as problems they do not know they have. </a:t>
            </a:r>
          </a:p>
          <a:p>
            <a:pPr marL="0" indent="0" algn="just">
              <a:lnSpc>
                <a:spcPct val="150000"/>
              </a:lnSpc>
              <a:buFont typeface="Arial" panose="020B0604020202020204" pitchFamily="34" charset="0"/>
              <a:buNone/>
            </a:pPr>
            <a:r>
              <a:rPr lang="en-US" dirty="0">
                <a:solidFill>
                  <a:schemeClr val="tx1"/>
                </a:solidFill>
              </a:rPr>
              <a:t>Review units in-depth with the unit Key 3.</a:t>
            </a:r>
          </a:p>
          <a:p>
            <a:pPr marL="0" indent="0" algn="just">
              <a:lnSpc>
                <a:spcPct val="150000"/>
              </a:lnSpc>
              <a:buFont typeface="Arial" panose="020B0604020202020204" pitchFamily="34" charset="0"/>
              <a:buNone/>
            </a:pPr>
            <a:endParaRPr lang="en-US" dirty="0">
              <a:solidFill>
                <a:schemeClr val="tx1"/>
              </a:solidFill>
            </a:endParaRPr>
          </a:p>
          <a:p>
            <a:pPr marL="0" indent="0" algn="just">
              <a:lnSpc>
                <a:spcPct val="150000"/>
              </a:lnSpc>
              <a:buFont typeface="Arial" panose="020B0604020202020204" pitchFamily="34" charset="0"/>
              <a:buNone/>
            </a:pPr>
            <a:r>
              <a:rPr lang="en-US" dirty="0">
                <a:solidFill>
                  <a:schemeClr val="tx1"/>
                </a:solidFill>
              </a:rPr>
              <a:t>For each unit:   </a:t>
            </a:r>
          </a:p>
          <a:p>
            <a:pPr marL="640594" lvl="1" indent="-174708" algn="just">
              <a:lnSpc>
                <a:spcPct val="150000"/>
              </a:lnSpc>
              <a:buFont typeface="Arial" panose="020B0604020202020204" pitchFamily="34" charset="0"/>
              <a:buChar char="•"/>
            </a:pPr>
            <a:r>
              <a:rPr lang="en-US" dirty="0">
                <a:solidFill>
                  <a:schemeClr val="tx1"/>
                </a:solidFill>
              </a:rPr>
              <a:t>Look at the total condition of the unit.   </a:t>
            </a:r>
          </a:p>
          <a:p>
            <a:pPr marL="640594" lvl="1" indent="-174708" algn="just">
              <a:lnSpc>
                <a:spcPct val="150000"/>
              </a:lnSpc>
              <a:buFont typeface="Arial" panose="020B0604020202020204" pitchFamily="34" charset="0"/>
              <a:buChar char="•"/>
            </a:pPr>
            <a:r>
              <a:rPr lang="en-US" dirty="0">
                <a:solidFill>
                  <a:schemeClr val="tx1"/>
                </a:solidFill>
              </a:rPr>
              <a:t>What is the priority need for help?   </a:t>
            </a:r>
          </a:p>
          <a:p>
            <a:pPr marL="640594" lvl="1" indent="-174708" algn="just">
              <a:lnSpc>
                <a:spcPct val="150000"/>
              </a:lnSpc>
              <a:buFont typeface="Arial" panose="020B0604020202020204" pitchFamily="34" charset="0"/>
              <a:buChar char="•"/>
            </a:pPr>
            <a:r>
              <a:rPr lang="en-US" dirty="0">
                <a:solidFill>
                  <a:schemeClr val="tx1"/>
                </a:solidFill>
              </a:rPr>
              <a:t>What individual service efforts can we provide in the next 30 days?  </a:t>
            </a:r>
          </a:p>
          <a:p>
            <a:pPr marL="640594" lvl="1" indent="-174708" algn="just">
              <a:lnSpc>
                <a:spcPct val="150000"/>
              </a:lnSpc>
              <a:buFont typeface="Arial" panose="020B0604020202020204" pitchFamily="34" charset="0"/>
              <a:buChar char="•"/>
            </a:pPr>
            <a:r>
              <a:rPr lang="en-US" dirty="0">
                <a:solidFill>
                  <a:schemeClr val="tx1"/>
                </a:solidFill>
              </a:rPr>
              <a:t>Who will make it happen and how?  </a:t>
            </a:r>
          </a:p>
          <a:p>
            <a:pPr marL="0" indent="0" algn="just">
              <a:lnSpc>
                <a:spcPct val="150000"/>
              </a:lnSpc>
            </a:pPr>
            <a:r>
              <a:rPr lang="en-US" dirty="0">
                <a:solidFill>
                  <a:schemeClr val="tx1"/>
                </a:solidFill>
              </a:rPr>
              <a:t>This helps focus time and effort on the total picture of individual units rather than on a number of categorical checklists for the district.  This assures a constant updating of individual needs and service plans to meet needs. </a:t>
            </a:r>
          </a:p>
          <a:p>
            <a:endParaRPr lang="en-US" dirty="0"/>
          </a:p>
        </p:txBody>
      </p:sp>
      <p:sp>
        <p:nvSpPr>
          <p:cNvPr id="4" name="Slide Number Placeholder 3">
            <a:extLst>
              <a:ext uri="{FF2B5EF4-FFF2-40B4-BE49-F238E27FC236}">
                <a16:creationId xmlns:a16="http://schemas.microsoft.com/office/drawing/2014/main" id="{7FA697CC-B771-4B28-A9FC-36F5C0FA4D85}"/>
              </a:ext>
            </a:extLst>
          </p:cNvPr>
          <p:cNvSpPr>
            <a:spLocks noGrp="1"/>
          </p:cNvSpPr>
          <p:nvPr>
            <p:ph type="sldNum" idx="12"/>
          </p:nvPr>
        </p:nvSpPr>
        <p:spPr/>
        <p:txBody>
          <a:bodyPr/>
          <a:lstStyle/>
          <a:p>
            <a:pPr algn="r">
              <a:buSzPts val="1200"/>
            </a:pPr>
            <a:fld id="{00000000-1234-1234-1234-123412341234}" type="slidenum">
              <a:rPr lang="en-US" sz="1200" smtClean="0">
                <a:solidFill>
                  <a:schemeClr val="dk1"/>
                </a:solidFill>
                <a:latin typeface="Calibri"/>
                <a:ea typeface="Calibri"/>
                <a:cs typeface="Calibri"/>
                <a:sym typeface="Calibri"/>
              </a:rPr>
              <a:pPr algn="r">
                <a:buSzPts val="1200"/>
              </a:pPr>
              <a:t>9</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362168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8"/>
        <p:cNvGrpSpPr/>
        <p:nvPr/>
      </p:nvGrpSpPr>
      <p:grpSpPr>
        <a:xfrm>
          <a:off x="0" y="0"/>
          <a:ext cx="0" cy="0"/>
          <a:chOff x="0" y="0"/>
          <a:chExt cx="0" cy="0"/>
        </a:xfrm>
      </p:grpSpPr>
      <p:sp>
        <p:nvSpPr>
          <p:cNvPr id="19" name="Google Shape;19;p17"/>
          <p:cNvSpPr txBox="1">
            <a:spLocks noGrp="1"/>
          </p:cNvSpPr>
          <p:nvPr>
            <p:ph type="ctrTitle"/>
          </p:nvPr>
        </p:nvSpPr>
        <p:spPr>
          <a:xfrm>
            <a:off x="685800" y="1122363"/>
            <a:ext cx="7772400" cy="3110172"/>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b="1">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7"/>
          <p:cNvSpPr txBox="1">
            <a:spLocks noGrp="1"/>
          </p:cNvSpPr>
          <p:nvPr>
            <p:ph type="subTitle" idx="1"/>
          </p:nvPr>
        </p:nvSpPr>
        <p:spPr>
          <a:xfrm>
            <a:off x="1143000" y="4466562"/>
            <a:ext cx="6858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3600"/>
              <a:buNone/>
              <a:defRPr sz="3600" b="1"/>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1" name="Google Shape;21;p1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1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1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24" name="Google Shape;24;p17"/>
          <p:cNvSpPr/>
          <p:nvPr/>
        </p:nvSpPr>
        <p:spPr>
          <a:xfrm>
            <a:off x="685800" y="152000"/>
            <a:ext cx="6986847"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a:solidFill>
                  <a:schemeClr val="lt1"/>
                </a:solidFill>
                <a:latin typeface="Calibri"/>
                <a:ea typeface="Calibri"/>
                <a:cs typeface="Calibri"/>
                <a:sym typeface="Calibri"/>
              </a:rPr>
              <a:t>College of Commissioner Science</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18"/>
          <p:cNvSpPr txBox="1">
            <a:spLocks noGrp="1"/>
          </p:cNvSpPr>
          <p:nvPr>
            <p:ph type="title"/>
          </p:nvPr>
        </p:nvSpPr>
        <p:spPr>
          <a:xfrm>
            <a:off x="523702" y="257061"/>
            <a:ext cx="7040880" cy="540961"/>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3600"/>
              <a:buFont typeface="Calibri"/>
              <a:buNone/>
              <a:defRPr sz="36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18"/>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18"/>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18"/>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0"/>
        <p:cNvGrpSpPr/>
        <p:nvPr/>
      </p:nvGrpSpPr>
      <p:grpSpPr>
        <a:xfrm>
          <a:off x="0" y="0"/>
          <a:ext cx="0" cy="0"/>
          <a:chOff x="0" y="0"/>
          <a:chExt cx="0" cy="0"/>
        </a:xfrm>
      </p:grpSpPr>
      <p:sp>
        <p:nvSpPr>
          <p:cNvPr id="31" name="Google Shape;31;p19"/>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3600"/>
              <a:buFont typeface="Calibri"/>
              <a:buNone/>
              <a:defRPr sz="36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b="1"/>
            </a:lvl1pPr>
            <a:lvl2pPr marL="914400" lvl="1" indent="-406400" algn="l">
              <a:lnSpc>
                <a:spcPct val="90000"/>
              </a:lnSpc>
              <a:spcBef>
                <a:spcPts val="500"/>
              </a:spcBef>
              <a:spcAft>
                <a:spcPts val="0"/>
              </a:spcAft>
              <a:buClr>
                <a:schemeClr val="dk1"/>
              </a:buClr>
              <a:buSzPts val="2800"/>
              <a:buChar char="•"/>
              <a:defRPr sz="2800" b="1"/>
            </a:lvl2pPr>
            <a:lvl3pPr marL="1371600" lvl="2" indent="-355600" algn="l">
              <a:lnSpc>
                <a:spcPct val="90000"/>
              </a:lnSpc>
              <a:spcBef>
                <a:spcPts val="500"/>
              </a:spcBef>
              <a:spcAft>
                <a:spcPts val="0"/>
              </a:spcAft>
              <a:buClr>
                <a:schemeClr val="dk1"/>
              </a:buClr>
              <a:buSzPts val="2000"/>
              <a:buChar char="•"/>
              <a:defRPr b="1"/>
            </a:lvl3pPr>
            <a:lvl4pPr marL="1828800" lvl="3" indent="-342900" algn="l">
              <a:lnSpc>
                <a:spcPct val="90000"/>
              </a:lnSpc>
              <a:spcBef>
                <a:spcPts val="500"/>
              </a:spcBef>
              <a:spcAft>
                <a:spcPts val="0"/>
              </a:spcAft>
              <a:buClr>
                <a:schemeClr val="dk1"/>
              </a:buClr>
              <a:buSzPts val="1800"/>
              <a:buChar char="•"/>
              <a:defRPr b="1"/>
            </a:lvl4pPr>
            <a:lvl5pPr marL="2286000" lvl="4" indent="-342900" algn="l">
              <a:lnSpc>
                <a:spcPct val="90000"/>
              </a:lnSpc>
              <a:spcBef>
                <a:spcPts val="500"/>
              </a:spcBef>
              <a:spcAft>
                <a:spcPts val="0"/>
              </a:spcAft>
              <a:buClr>
                <a:schemeClr val="dk1"/>
              </a:buClr>
              <a:buSzPts val="1800"/>
              <a:buChar char="•"/>
              <a:defRPr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1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1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6"/>
        <p:cNvGrpSpPr/>
        <p:nvPr/>
      </p:nvGrpSpPr>
      <p:grpSpPr>
        <a:xfrm>
          <a:off x="0" y="0"/>
          <a:ext cx="0" cy="0"/>
          <a:chOff x="0" y="0"/>
          <a:chExt cx="0" cy="0"/>
        </a:xfrm>
      </p:grpSpPr>
      <p:sp>
        <p:nvSpPr>
          <p:cNvPr id="37" name="Google Shape;37;p20"/>
          <p:cNvSpPr txBox="1">
            <a:spLocks noGrp="1"/>
          </p:cNvSpPr>
          <p:nvPr>
            <p:ph type="title"/>
          </p:nvPr>
        </p:nvSpPr>
        <p:spPr>
          <a:xfrm>
            <a:off x="623888" y="1709739"/>
            <a:ext cx="78867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b="1">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20"/>
          <p:cNvSpPr txBox="1">
            <a:spLocks noGrp="1"/>
          </p:cNvSpPr>
          <p:nvPr>
            <p:ph type="body" idx="1"/>
          </p:nvPr>
        </p:nvSpPr>
        <p:spPr>
          <a:xfrm>
            <a:off x="623888" y="4589464"/>
            <a:ext cx="78867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3600"/>
              <a:buNone/>
              <a:defRPr sz="3600" b="1">
                <a:solidFill>
                  <a:schemeClr val="dk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9" name="Google Shape;39;p20"/>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20"/>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20"/>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42" name="Google Shape;42;p20"/>
          <p:cNvSpPr/>
          <p:nvPr/>
        </p:nvSpPr>
        <p:spPr>
          <a:xfrm>
            <a:off x="623888" y="166470"/>
            <a:ext cx="699057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a:solidFill>
                  <a:schemeClr val="lt1"/>
                </a:solidFill>
                <a:latin typeface="Calibri"/>
                <a:ea typeface="Calibri"/>
                <a:cs typeface="Calibri"/>
                <a:sym typeface="Calibri"/>
              </a:rPr>
              <a:t>College of Commissioner Science</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3"/>
        <p:cNvGrpSpPr/>
        <p:nvPr/>
      </p:nvGrpSpPr>
      <p:grpSpPr>
        <a:xfrm>
          <a:off x="0" y="0"/>
          <a:ext cx="0" cy="0"/>
          <a:chOff x="0" y="0"/>
          <a:chExt cx="0" cy="0"/>
        </a:xfrm>
      </p:grpSpPr>
      <p:sp>
        <p:nvSpPr>
          <p:cNvPr id="44" name="Google Shape;44;p21"/>
          <p:cNvSpPr txBox="1">
            <a:spLocks noGrp="1"/>
          </p:cNvSpPr>
          <p:nvPr>
            <p:ph type="title"/>
          </p:nvPr>
        </p:nvSpPr>
        <p:spPr>
          <a:xfrm>
            <a:off x="628650" y="207184"/>
            <a:ext cx="6994121" cy="56589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3600"/>
              <a:buFont typeface="Calibri"/>
              <a:buNone/>
              <a:defRPr sz="36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21"/>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b="1"/>
            </a:lvl1pPr>
            <a:lvl2pPr marL="914400" lvl="1" indent="-406400" algn="l">
              <a:lnSpc>
                <a:spcPct val="90000"/>
              </a:lnSpc>
              <a:spcBef>
                <a:spcPts val="500"/>
              </a:spcBef>
              <a:spcAft>
                <a:spcPts val="0"/>
              </a:spcAft>
              <a:buClr>
                <a:schemeClr val="dk1"/>
              </a:buClr>
              <a:buSzPts val="2800"/>
              <a:buChar char="•"/>
              <a:defRPr sz="2800" b="1"/>
            </a:lvl2pPr>
            <a:lvl3pPr marL="1371600" lvl="2" indent="-355600" algn="l">
              <a:lnSpc>
                <a:spcPct val="90000"/>
              </a:lnSpc>
              <a:spcBef>
                <a:spcPts val="500"/>
              </a:spcBef>
              <a:spcAft>
                <a:spcPts val="0"/>
              </a:spcAft>
              <a:buClr>
                <a:schemeClr val="dk1"/>
              </a:buClr>
              <a:buSzPts val="2000"/>
              <a:buChar char="•"/>
              <a:defRPr b="1"/>
            </a:lvl3pPr>
            <a:lvl4pPr marL="1828800" lvl="3" indent="-342900" algn="l">
              <a:lnSpc>
                <a:spcPct val="90000"/>
              </a:lnSpc>
              <a:spcBef>
                <a:spcPts val="500"/>
              </a:spcBef>
              <a:spcAft>
                <a:spcPts val="0"/>
              </a:spcAft>
              <a:buClr>
                <a:schemeClr val="dk1"/>
              </a:buClr>
              <a:buSzPts val="1800"/>
              <a:buChar char="•"/>
              <a:defRPr b="1"/>
            </a:lvl4pPr>
            <a:lvl5pPr marL="2286000" lvl="4" indent="-342900" algn="l">
              <a:lnSpc>
                <a:spcPct val="90000"/>
              </a:lnSpc>
              <a:spcBef>
                <a:spcPts val="500"/>
              </a:spcBef>
              <a:spcAft>
                <a:spcPts val="0"/>
              </a:spcAft>
              <a:buClr>
                <a:schemeClr val="dk1"/>
              </a:buClr>
              <a:buSzPts val="1800"/>
              <a:buChar char="•"/>
              <a:defRPr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21"/>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b="1"/>
            </a:lvl1pPr>
            <a:lvl2pPr marL="914400" lvl="1" indent="-406400" algn="l">
              <a:lnSpc>
                <a:spcPct val="90000"/>
              </a:lnSpc>
              <a:spcBef>
                <a:spcPts val="500"/>
              </a:spcBef>
              <a:spcAft>
                <a:spcPts val="0"/>
              </a:spcAft>
              <a:buClr>
                <a:schemeClr val="dk1"/>
              </a:buClr>
              <a:buSzPts val="2800"/>
              <a:buChar char="•"/>
              <a:defRPr sz="2800" b="1"/>
            </a:lvl2pPr>
            <a:lvl3pPr marL="1371600" lvl="2" indent="-355600" algn="l">
              <a:lnSpc>
                <a:spcPct val="90000"/>
              </a:lnSpc>
              <a:spcBef>
                <a:spcPts val="500"/>
              </a:spcBef>
              <a:spcAft>
                <a:spcPts val="0"/>
              </a:spcAft>
              <a:buClr>
                <a:schemeClr val="dk1"/>
              </a:buClr>
              <a:buSzPts val="2000"/>
              <a:buChar char="•"/>
              <a:defRPr b="1"/>
            </a:lvl3pPr>
            <a:lvl4pPr marL="1828800" lvl="3" indent="-342900" algn="l">
              <a:lnSpc>
                <a:spcPct val="90000"/>
              </a:lnSpc>
              <a:spcBef>
                <a:spcPts val="500"/>
              </a:spcBef>
              <a:spcAft>
                <a:spcPts val="0"/>
              </a:spcAft>
              <a:buClr>
                <a:schemeClr val="dk1"/>
              </a:buClr>
              <a:buSzPts val="1800"/>
              <a:buChar char="•"/>
              <a:defRPr b="1"/>
            </a:lvl4pPr>
            <a:lvl5pPr marL="2286000" lvl="4" indent="-342900" algn="l">
              <a:lnSpc>
                <a:spcPct val="90000"/>
              </a:lnSpc>
              <a:spcBef>
                <a:spcPts val="500"/>
              </a:spcBef>
              <a:spcAft>
                <a:spcPts val="0"/>
              </a:spcAft>
              <a:buClr>
                <a:schemeClr val="dk1"/>
              </a:buClr>
              <a:buSzPts val="1800"/>
              <a:buChar char="•"/>
              <a:defRPr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7" name="Google Shape;47;p2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2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2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0"/>
        <p:cNvGrpSpPr/>
        <p:nvPr/>
      </p:nvGrpSpPr>
      <p:grpSpPr>
        <a:xfrm>
          <a:off x="0" y="0"/>
          <a:ext cx="0" cy="0"/>
          <a:chOff x="0" y="0"/>
          <a:chExt cx="0" cy="0"/>
        </a:xfrm>
      </p:grpSpPr>
      <p:sp>
        <p:nvSpPr>
          <p:cNvPr id="51" name="Google Shape;51;p22"/>
          <p:cNvSpPr txBox="1">
            <a:spLocks noGrp="1"/>
          </p:cNvSpPr>
          <p:nvPr>
            <p:ph type="title"/>
          </p:nvPr>
        </p:nvSpPr>
        <p:spPr>
          <a:xfrm>
            <a:off x="628650" y="240436"/>
            <a:ext cx="6969183" cy="549274"/>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3600"/>
              <a:buFont typeface="Calibri"/>
              <a:buNone/>
              <a:defRPr sz="36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22"/>
          <p:cNvSpPr txBox="1">
            <a:spLocks noGrp="1"/>
          </p:cNvSpPr>
          <p:nvPr>
            <p:ph type="body" idx="1"/>
          </p:nvPr>
        </p:nvSpPr>
        <p:spPr>
          <a:xfrm>
            <a:off x="629842" y="1681163"/>
            <a:ext cx="3868340"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3200"/>
              <a:buNone/>
              <a:defRPr sz="32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3" name="Google Shape;53;p22"/>
          <p:cNvSpPr txBox="1">
            <a:spLocks noGrp="1"/>
          </p:cNvSpPr>
          <p:nvPr>
            <p:ph type="body" idx="2"/>
          </p:nvPr>
        </p:nvSpPr>
        <p:spPr>
          <a:xfrm>
            <a:off x="629842" y="2505075"/>
            <a:ext cx="3868340" cy="3684588"/>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b="1"/>
            </a:lvl1pPr>
            <a:lvl2pPr marL="914400" lvl="1" indent="-406400" algn="l">
              <a:lnSpc>
                <a:spcPct val="90000"/>
              </a:lnSpc>
              <a:spcBef>
                <a:spcPts val="500"/>
              </a:spcBef>
              <a:spcAft>
                <a:spcPts val="0"/>
              </a:spcAft>
              <a:buClr>
                <a:schemeClr val="dk1"/>
              </a:buClr>
              <a:buSzPts val="2800"/>
              <a:buChar char="•"/>
              <a:defRPr sz="2800" b="1"/>
            </a:lvl2pPr>
            <a:lvl3pPr marL="1371600" lvl="2" indent="-355600" algn="l">
              <a:lnSpc>
                <a:spcPct val="90000"/>
              </a:lnSpc>
              <a:spcBef>
                <a:spcPts val="500"/>
              </a:spcBef>
              <a:spcAft>
                <a:spcPts val="0"/>
              </a:spcAft>
              <a:buClr>
                <a:schemeClr val="dk1"/>
              </a:buClr>
              <a:buSzPts val="2000"/>
              <a:buChar char="•"/>
              <a:defRPr b="1"/>
            </a:lvl3pPr>
            <a:lvl4pPr marL="1828800" lvl="3" indent="-342900" algn="l">
              <a:lnSpc>
                <a:spcPct val="90000"/>
              </a:lnSpc>
              <a:spcBef>
                <a:spcPts val="500"/>
              </a:spcBef>
              <a:spcAft>
                <a:spcPts val="0"/>
              </a:spcAft>
              <a:buClr>
                <a:schemeClr val="dk1"/>
              </a:buClr>
              <a:buSzPts val="1800"/>
              <a:buChar char="•"/>
              <a:defRPr b="1"/>
            </a:lvl4pPr>
            <a:lvl5pPr marL="2286000" lvl="4" indent="-342900" algn="l">
              <a:lnSpc>
                <a:spcPct val="90000"/>
              </a:lnSpc>
              <a:spcBef>
                <a:spcPts val="500"/>
              </a:spcBef>
              <a:spcAft>
                <a:spcPts val="0"/>
              </a:spcAft>
              <a:buClr>
                <a:schemeClr val="dk1"/>
              </a:buClr>
              <a:buSzPts val="1800"/>
              <a:buChar char="•"/>
              <a:defRPr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p22"/>
          <p:cNvSpPr txBox="1">
            <a:spLocks noGrp="1"/>
          </p:cNvSpPr>
          <p:nvPr>
            <p:ph type="body" idx="3"/>
          </p:nvPr>
        </p:nvSpPr>
        <p:spPr>
          <a:xfrm>
            <a:off x="4629150" y="1681163"/>
            <a:ext cx="3887391"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3200"/>
              <a:buNone/>
              <a:defRPr sz="32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5" name="Google Shape;55;p22"/>
          <p:cNvSpPr txBox="1">
            <a:spLocks noGrp="1"/>
          </p:cNvSpPr>
          <p:nvPr>
            <p:ph type="body" idx="4"/>
          </p:nvPr>
        </p:nvSpPr>
        <p:spPr>
          <a:xfrm>
            <a:off x="4629150" y="2505075"/>
            <a:ext cx="3887391" cy="3684588"/>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b="1"/>
            </a:lvl1pPr>
            <a:lvl2pPr marL="914400" lvl="1" indent="-406400" algn="l">
              <a:lnSpc>
                <a:spcPct val="90000"/>
              </a:lnSpc>
              <a:spcBef>
                <a:spcPts val="500"/>
              </a:spcBef>
              <a:spcAft>
                <a:spcPts val="0"/>
              </a:spcAft>
              <a:buClr>
                <a:schemeClr val="dk1"/>
              </a:buClr>
              <a:buSzPts val="2800"/>
              <a:buChar char="•"/>
              <a:defRPr sz="2800" b="1"/>
            </a:lvl2pPr>
            <a:lvl3pPr marL="1371600" lvl="2" indent="-355600" algn="l">
              <a:lnSpc>
                <a:spcPct val="90000"/>
              </a:lnSpc>
              <a:spcBef>
                <a:spcPts val="500"/>
              </a:spcBef>
              <a:spcAft>
                <a:spcPts val="0"/>
              </a:spcAft>
              <a:buClr>
                <a:schemeClr val="dk1"/>
              </a:buClr>
              <a:buSzPts val="2000"/>
              <a:buChar char="•"/>
              <a:defRPr b="1"/>
            </a:lvl3pPr>
            <a:lvl4pPr marL="1828800" lvl="3" indent="-342900" algn="l">
              <a:lnSpc>
                <a:spcPct val="90000"/>
              </a:lnSpc>
              <a:spcBef>
                <a:spcPts val="500"/>
              </a:spcBef>
              <a:spcAft>
                <a:spcPts val="0"/>
              </a:spcAft>
              <a:buClr>
                <a:schemeClr val="dk1"/>
              </a:buClr>
              <a:buSzPts val="1800"/>
              <a:buChar char="•"/>
              <a:defRPr b="1"/>
            </a:lvl4pPr>
            <a:lvl5pPr marL="2286000" lvl="4" indent="-342900" algn="l">
              <a:lnSpc>
                <a:spcPct val="90000"/>
              </a:lnSpc>
              <a:spcBef>
                <a:spcPts val="500"/>
              </a:spcBef>
              <a:spcAft>
                <a:spcPts val="0"/>
              </a:spcAft>
              <a:buClr>
                <a:schemeClr val="dk1"/>
              </a:buClr>
              <a:buSzPts val="1800"/>
              <a:buChar char="•"/>
              <a:defRPr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6" name="Google Shape;56;p22"/>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22"/>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2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9"/>
        <p:cNvGrpSpPr/>
        <p:nvPr/>
      </p:nvGrpSpPr>
      <p:grpSpPr>
        <a:xfrm>
          <a:off x="0" y="0"/>
          <a:ext cx="0" cy="0"/>
          <a:chOff x="0" y="0"/>
          <a:chExt cx="0" cy="0"/>
        </a:xfrm>
      </p:grpSpPr>
      <p:sp>
        <p:nvSpPr>
          <p:cNvPr id="60" name="Google Shape;60;p2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2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2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6"/>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6"/>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6"/>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6"/>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6"/>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15" name="Google Shape;15;p16"/>
          <p:cNvPicPr preferRelativeResize="0"/>
          <p:nvPr/>
        </p:nvPicPr>
        <p:blipFill rotWithShape="1">
          <a:blip r:embed="rId9">
            <a:alphaModFix/>
          </a:blip>
          <a:srcRect/>
          <a:stretch/>
        </p:blipFill>
        <p:spPr>
          <a:xfrm>
            <a:off x="0" y="-18689"/>
            <a:ext cx="9144000" cy="6740165"/>
          </a:xfrm>
          <a:prstGeom prst="rect">
            <a:avLst/>
          </a:prstGeom>
          <a:noFill/>
          <a:ln>
            <a:noFill/>
          </a:ln>
        </p:spPr>
      </p:pic>
      <p:sp>
        <p:nvSpPr>
          <p:cNvPr id="16" name="Google Shape;16;p16"/>
          <p:cNvSpPr txBox="1"/>
          <p:nvPr/>
        </p:nvSpPr>
        <p:spPr>
          <a:xfrm>
            <a:off x="461689" y="219535"/>
            <a:ext cx="184731"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endParaRPr sz="3200" b="1" i="0" u="none" strike="noStrike" cap="none">
              <a:solidFill>
                <a:schemeClr val="lt1"/>
              </a:solidFill>
              <a:latin typeface="Calibri"/>
              <a:ea typeface="Calibri"/>
              <a:cs typeface="Calibri"/>
              <a:sym typeface="Calibri"/>
            </a:endParaRPr>
          </a:p>
        </p:txBody>
      </p:sp>
      <p:pic>
        <p:nvPicPr>
          <p:cNvPr id="17" name="Google Shape;17;p16"/>
          <p:cNvPicPr preferRelativeResize="0"/>
          <p:nvPr/>
        </p:nvPicPr>
        <p:blipFill rotWithShape="1">
          <a:blip r:embed="rId10">
            <a:alphaModFix/>
          </a:blip>
          <a:srcRect/>
          <a:stretch/>
        </p:blipFill>
        <p:spPr>
          <a:xfrm>
            <a:off x="7734575" y="107910"/>
            <a:ext cx="1268109" cy="1268109"/>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
          <p:cNvSpPr txBox="1">
            <a:spLocks noGrp="1"/>
          </p:cNvSpPr>
          <p:nvPr>
            <p:ph type="ctrTitle"/>
          </p:nvPr>
        </p:nvSpPr>
        <p:spPr>
          <a:xfrm>
            <a:off x="574548" y="1905000"/>
            <a:ext cx="7751064" cy="4114799"/>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6000"/>
              <a:buFont typeface="Calibri"/>
              <a:buNone/>
            </a:pPr>
            <a:br>
              <a:rPr lang="en-US" dirty="0"/>
            </a:br>
            <a:br>
              <a:rPr lang="en-US" dirty="0"/>
            </a:br>
            <a:r>
              <a:rPr lang="en-US" dirty="0"/>
              <a:t>MCS 315</a:t>
            </a:r>
            <a:br>
              <a:rPr lang="en-US" dirty="0"/>
            </a:br>
            <a:br>
              <a:rPr lang="en-US" dirty="0"/>
            </a:br>
            <a:r>
              <a:rPr lang="en-US" dirty="0"/>
              <a:t>Effective Unit Service In Rural Communities</a:t>
            </a:r>
            <a:br>
              <a:rPr lang="en-US" dirty="0"/>
            </a:br>
            <a:br>
              <a:rPr lang="en-US" dirty="0"/>
            </a:br>
            <a:br>
              <a:rPr lang="en-US" dirty="0"/>
            </a:br>
            <a:endParaRPr dirty="0"/>
          </a:p>
        </p:txBody>
      </p:sp>
      <p:sp>
        <p:nvSpPr>
          <p:cNvPr id="69" name="Google Shape;69;p1"/>
          <p:cNvSpPr txBox="1"/>
          <p:nvPr/>
        </p:nvSpPr>
        <p:spPr>
          <a:xfrm>
            <a:off x="5486400" y="6305550"/>
            <a:ext cx="3086100"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dirty="0">
                <a:solidFill>
                  <a:srgbClr val="A5A5A5"/>
                </a:solidFill>
                <a:latin typeface="Calibri"/>
                <a:ea typeface="Calibri"/>
                <a:cs typeface="Calibri"/>
                <a:sym typeface="Calibri"/>
              </a:rPr>
              <a:t>Revision date 8/1/2021</a:t>
            </a:r>
            <a:endParaRPr sz="1800" b="0" i="0" u="none" strike="noStrike" cap="none" dirty="0">
              <a:solidFill>
                <a:srgbClr val="A5A5A5"/>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B30F3028-DA11-4A60-91F9-A6DB427B4C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0320" y="1714500"/>
            <a:ext cx="4023360" cy="4023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41211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11"/>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Reducing Costs of Scouting</a:t>
            </a:r>
            <a:endParaRPr/>
          </a:p>
        </p:txBody>
      </p:sp>
      <p:sp>
        <p:nvSpPr>
          <p:cNvPr id="142" name="Google Shape;142;p11"/>
          <p:cNvSpPr txBox="1">
            <a:spLocks noGrp="1"/>
          </p:cNvSpPr>
          <p:nvPr>
            <p:ph type="body" idx="1"/>
          </p:nvPr>
        </p:nvSpPr>
        <p:spPr>
          <a:xfrm>
            <a:off x="908298" y="1816195"/>
            <a:ext cx="6994121" cy="480968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None/>
            </a:pPr>
            <a:endParaRPr dirty="0"/>
          </a:p>
          <a:p>
            <a:pPr marL="685800" lvl="1" indent="-228600" algn="l" rtl="0">
              <a:lnSpc>
                <a:spcPct val="90000"/>
              </a:lnSpc>
              <a:spcBef>
                <a:spcPts val="500"/>
              </a:spcBef>
              <a:spcAft>
                <a:spcPts val="0"/>
              </a:spcAft>
              <a:buClr>
                <a:schemeClr val="dk1"/>
              </a:buClr>
              <a:buSzPts val="2800"/>
              <a:buChar char="•"/>
            </a:pPr>
            <a:r>
              <a:rPr lang="en-US" dirty="0"/>
              <a:t> Sharing resources </a:t>
            </a:r>
            <a:endParaRPr dirty="0"/>
          </a:p>
          <a:p>
            <a:pPr marL="685800" lvl="1" indent="-228600" algn="l" rtl="0">
              <a:lnSpc>
                <a:spcPct val="90000"/>
              </a:lnSpc>
              <a:spcBef>
                <a:spcPts val="500"/>
              </a:spcBef>
              <a:spcAft>
                <a:spcPts val="0"/>
              </a:spcAft>
              <a:buClr>
                <a:schemeClr val="dk1"/>
              </a:buClr>
              <a:buSzPts val="2800"/>
              <a:buChar char="•"/>
            </a:pPr>
            <a:r>
              <a:rPr lang="en-US" dirty="0"/>
              <a:t> T shirts / Neckerchiefs</a:t>
            </a:r>
            <a:endParaRPr dirty="0"/>
          </a:p>
          <a:p>
            <a:pPr marL="685800" lvl="1" indent="-228600" algn="l" rtl="0">
              <a:lnSpc>
                <a:spcPct val="90000"/>
              </a:lnSpc>
              <a:spcBef>
                <a:spcPts val="500"/>
              </a:spcBef>
              <a:spcAft>
                <a:spcPts val="0"/>
              </a:spcAft>
              <a:buClr>
                <a:schemeClr val="dk1"/>
              </a:buClr>
              <a:buSzPts val="2800"/>
              <a:buChar char="•"/>
            </a:pPr>
            <a:r>
              <a:rPr lang="en-US" dirty="0"/>
              <a:t> Multiple units combining activities</a:t>
            </a:r>
            <a:endParaRPr dirty="0"/>
          </a:p>
          <a:p>
            <a:pPr marL="685800" lvl="1" indent="-228600" algn="l" rtl="0">
              <a:lnSpc>
                <a:spcPct val="90000"/>
              </a:lnSpc>
              <a:spcBef>
                <a:spcPts val="500"/>
              </a:spcBef>
              <a:spcAft>
                <a:spcPts val="0"/>
              </a:spcAft>
              <a:buClr>
                <a:schemeClr val="dk1"/>
              </a:buClr>
              <a:buSzPts val="2800"/>
              <a:buChar char="•"/>
            </a:pPr>
            <a:r>
              <a:rPr lang="en-US" dirty="0"/>
              <a:t> Camperships / Scholarships</a:t>
            </a:r>
            <a:endParaRPr dirty="0"/>
          </a:p>
          <a:p>
            <a:pPr marL="685800" lvl="1" indent="-228600" algn="l" rtl="0">
              <a:lnSpc>
                <a:spcPct val="90000"/>
              </a:lnSpc>
              <a:spcBef>
                <a:spcPts val="500"/>
              </a:spcBef>
              <a:spcAft>
                <a:spcPts val="0"/>
              </a:spcAft>
              <a:buClr>
                <a:schemeClr val="dk1"/>
              </a:buClr>
              <a:buSzPts val="2800"/>
              <a:buChar char="•"/>
            </a:pPr>
            <a:r>
              <a:rPr lang="en-US" dirty="0"/>
              <a:t> Remote meetings / Virtual / Hybrid</a:t>
            </a:r>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12"/>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Small Rural Unit Scouting Options</a:t>
            </a:r>
            <a:endParaRPr/>
          </a:p>
        </p:txBody>
      </p:sp>
      <p:sp>
        <p:nvSpPr>
          <p:cNvPr id="149" name="Google Shape;149;p12"/>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3200"/>
              <a:buChar char="•"/>
            </a:pPr>
            <a:r>
              <a:rPr lang="en-US" dirty="0"/>
              <a:t> Den aide or Denner instead of den chiefs</a:t>
            </a:r>
            <a:endParaRPr dirty="0"/>
          </a:p>
          <a:p>
            <a:pPr marL="228600" lvl="0" indent="-228600" algn="l" rtl="0">
              <a:lnSpc>
                <a:spcPct val="90000"/>
              </a:lnSpc>
              <a:spcBef>
                <a:spcPts val="0"/>
              </a:spcBef>
              <a:spcAft>
                <a:spcPts val="0"/>
              </a:spcAft>
              <a:buClr>
                <a:schemeClr val="dk1"/>
              </a:buClr>
              <a:buSzPts val="3200"/>
              <a:buChar char="•"/>
            </a:pPr>
            <a:r>
              <a:rPr lang="en-US" dirty="0"/>
              <a:t> Multi-aged dens</a:t>
            </a:r>
            <a:endParaRPr dirty="0"/>
          </a:p>
          <a:p>
            <a:pPr marL="228600" lvl="0" indent="-228600" algn="l" rtl="0">
              <a:lnSpc>
                <a:spcPct val="90000"/>
              </a:lnSpc>
              <a:spcBef>
                <a:spcPts val="1000"/>
              </a:spcBef>
              <a:spcAft>
                <a:spcPts val="0"/>
              </a:spcAft>
              <a:buClr>
                <a:schemeClr val="dk1"/>
              </a:buClr>
              <a:buSzPts val="3200"/>
              <a:buChar char="•"/>
            </a:pPr>
            <a:r>
              <a:rPr lang="en-US" dirty="0"/>
              <a:t> Lone Cub Scouts, Scouts BSA</a:t>
            </a:r>
            <a:endParaRPr dirty="0"/>
          </a:p>
          <a:p>
            <a:pPr marL="228600" lvl="0" indent="-228600" algn="l" rtl="0">
              <a:lnSpc>
                <a:spcPct val="90000"/>
              </a:lnSpc>
              <a:spcBef>
                <a:spcPts val="1000"/>
              </a:spcBef>
              <a:spcAft>
                <a:spcPts val="0"/>
              </a:spcAft>
              <a:buClr>
                <a:schemeClr val="dk1"/>
              </a:buClr>
              <a:buSzPts val="3200"/>
              <a:buChar char="•"/>
            </a:pPr>
            <a:r>
              <a:rPr lang="en-US" dirty="0"/>
              <a:t> Wagon-wheel troops, weekly patrol meetings, monthly troop meetings</a:t>
            </a:r>
            <a:endParaRPr dirty="0"/>
          </a:p>
          <a:p>
            <a:pPr marL="228600" lvl="0" indent="-228600" algn="l" rtl="0">
              <a:lnSpc>
                <a:spcPct val="90000"/>
              </a:lnSpc>
              <a:spcBef>
                <a:spcPts val="1000"/>
              </a:spcBef>
              <a:spcAft>
                <a:spcPts val="0"/>
              </a:spcAft>
              <a:buClr>
                <a:schemeClr val="dk1"/>
              </a:buClr>
              <a:buSzPts val="3200"/>
              <a:buChar char="•"/>
            </a:pPr>
            <a:r>
              <a:rPr lang="en-US" dirty="0"/>
              <a:t> Technology options: virtual meetings, social media, shared drives</a:t>
            </a:r>
            <a:endParaRPr dirty="0"/>
          </a:p>
          <a:p>
            <a:pPr marL="228600" lvl="0" indent="-228600" algn="l" rtl="0">
              <a:lnSpc>
                <a:spcPct val="90000"/>
              </a:lnSpc>
              <a:spcBef>
                <a:spcPts val="1000"/>
              </a:spcBef>
              <a:spcAft>
                <a:spcPts val="0"/>
              </a:spcAft>
              <a:buClr>
                <a:schemeClr val="dk1"/>
              </a:buClr>
              <a:buSzPts val="3200"/>
              <a:buChar char="•"/>
            </a:pPr>
            <a:r>
              <a:rPr lang="en-US" dirty="0"/>
              <a:t> Multi-unit activities</a:t>
            </a: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13"/>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Learning Check</a:t>
            </a:r>
            <a:endParaRPr/>
          </a:p>
        </p:txBody>
      </p:sp>
      <p:sp>
        <p:nvSpPr>
          <p:cNvPr id="156" name="Google Shape;156;p13"/>
          <p:cNvSpPr txBox="1">
            <a:spLocks noGrp="1"/>
          </p:cNvSpPr>
          <p:nvPr>
            <p:ph type="body" idx="1"/>
          </p:nvPr>
        </p:nvSpPr>
        <p:spPr>
          <a:xfrm>
            <a:off x="331470" y="1619885"/>
            <a:ext cx="7886700" cy="5005993"/>
          </a:xfrm>
          <a:prstGeom prst="rect">
            <a:avLst/>
          </a:prstGeom>
          <a:noFill/>
          <a:ln>
            <a:noFill/>
          </a:ln>
        </p:spPr>
        <p:txBody>
          <a:bodyPr spcFirstLastPara="1" wrap="square" lIns="91425" tIns="45700" rIns="91425" bIns="45700" anchor="t" anchorCtr="0">
            <a:normAutofit/>
          </a:bodyPr>
          <a:lstStyle/>
          <a:p>
            <a:pPr marL="228600" lvl="0" indent="0" algn="l" rtl="0">
              <a:lnSpc>
                <a:spcPct val="90000"/>
              </a:lnSpc>
              <a:spcBef>
                <a:spcPts val="0"/>
              </a:spcBef>
              <a:spcAft>
                <a:spcPts val="0"/>
              </a:spcAft>
              <a:buSzPts val="3200"/>
              <a:buNone/>
            </a:pPr>
            <a:r>
              <a:rPr lang="en-US" dirty="0"/>
              <a:t>Review this scenario and discuss as a class</a:t>
            </a:r>
            <a:endParaRPr dirty="0"/>
          </a:p>
          <a:p>
            <a:pPr marL="0" lvl="0" indent="0" algn="l" rtl="0">
              <a:lnSpc>
                <a:spcPct val="100000"/>
              </a:lnSpc>
              <a:spcBef>
                <a:spcPts val="0"/>
              </a:spcBef>
              <a:spcAft>
                <a:spcPts val="0"/>
              </a:spcAft>
              <a:buSzPts val="3200"/>
              <a:buNone/>
            </a:pPr>
            <a:endParaRPr sz="1200" b="0" dirty="0"/>
          </a:p>
          <a:p>
            <a:pPr marL="0" lvl="0" indent="0" algn="l" rtl="0">
              <a:lnSpc>
                <a:spcPct val="100000"/>
              </a:lnSpc>
              <a:spcBef>
                <a:spcPts val="0"/>
              </a:spcBef>
              <a:spcAft>
                <a:spcPts val="0"/>
              </a:spcAft>
              <a:buSzPts val="3200"/>
              <a:buNone/>
            </a:pPr>
            <a:r>
              <a:rPr lang="en-US" sz="1600" dirty="0"/>
              <a:t>Janet is the new Unit Commissioner  for </a:t>
            </a:r>
            <a:r>
              <a:rPr lang="en-US" sz="1600" dirty="0" err="1"/>
              <a:t>Firestart</a:t>
            </a:r>
            <a:r>
              <a:rPr lang="en-US" sz="1600" dirty="0"/>
              <a:t> Council covering Faye county.  None of the other Commissioners are in Faye county where 3 units are chartered.   Janet has 3 years experience as a unit commissioner, and recently relocated with her family to start a new job at Acme.  Janet has 2 older children; both have had the Scouting experience.</a:t>
            </a:r>
            <a:endParaRPr sz="1600" dirty="0"/>
          </a:p>
          <a:p>
            <a:pPr marL="0" lvl="0" indent="0" algn="l" rtl="0">
              <a:lnSpc>
                <a:spcPct val="100000"/>
              </a:lnSpc>
              <a:spcBef>
                <a:spcPts val="0"/>
              </a:spcBef>
              <a:spcAft>
                <a:spcPts val="0"/>
              </a:spcAft>
              <a:buSzPts val="3200"/>
              <a:buNone/>
            </a:pPr>
            <a:endParaRPr sz="1600" dirty="0"/>
          </a:p>
          <a:p>
            <a:pPr marL="0" lvl="0" indent="0" algn="l" rtl="0">
              <a:lnSpc>
                <a:spcPct val="100000"/>
              </a:lnSpc>
              <a:spcBef>
                <a:spcPts val="0"/>
              </a:spcBef>
              <a:spcAft>
                <a:spcPts val="0"/>
              </a:spcAft>
              <a:buSzPts val="3200"/>
              <a:buNone/>
            </a:pPr>
            <a:r>
              <a:rPr lang="en-US" sz="1600" dirty="0"/>
              <a:t>Faye county is sparsely populated but has 3 key employers that many residents work for:  Acme auto parts, a manufacturing facility; The Refugee and Immigrant Center, temporary home to 500 families and Holy Divinity Bible College, a renowned theological school with 2000 students enrolled, though half are online.  There is also a large retirement community in the county.</a:t>
            </a:r>
            <a:endParaRPr sz="1600" dirty="0"/>
          </a:p>
          <a:p>
            <a:pPr marL="0" lvl="0" indent="0" algn="l" rtl="0">
              <a:lnSpc>
                <a:spcPct val="100000"/>
              </a:lnSpc>
              <a:spcBef>
                <a:spcPts val="0"/>
              </a:spcBef>
              <a:spcAft>
                <a:spcPts val="0"/>
              </a:spcAft>
              <a:buSzPts val="3200"/>
              <a:buNone/>
            </a:pPr>
            <a:endParaRPr sz="1600" dirty="0"/>
          </a:p>
          <a:p>
            <a:pPr marL="0" lvl="0" indent="0" algn="l" rtl="0">
              <a:lnSpc>
                <a:spcPct val="100000"/>
              </a:lnSpc>
              <a:spcBef>
                <a:spcPts val="0"/>
              </a:spcBef>
              <a:spcAft>
                <a:spcPts val="0"/>
              </a:spcAft>
              <a:buSzPts val="3200"/>
              <a:buNone/>
            </a:pPr>
            <a:r>
              <a:rPr lang="en-US" sz="1600" dirty="0"/>
              <a:t>Janet has some key contacts at Acme, but needs a way to connect to the other big employers and community.  </a:t>
            </a:r>
            <a:endParaRPr sz="1600" dirty="0"/>
          </a:p>
          <a:p>
            <a:pPr marL="0" lvl="0" indent="0" algn="l" rtl="0">
              <a:lnSpc>
                <a:spcPct val="100000"/>
              </a:lnSpc>
              <a:spcBef>
                <a:spcPts val="0"/>
              </a:spcBef>
              <a:spcAft>
                <a:spcPts val="0"/>
              </a:spcAft>
              <a:buSzPts val="3200"/>
              <a:buNone/>
            </a:pPr>
            <a:endParaRPr sz="1600" dirty="0"/>
          </a:p>
          <a:p>
            <a:pPr marL="0" lvl="0" indent="0" algn="l" rtl="0">
              <a:lnSpc>
                <a:spcPct val="100000"/>
              </a:lnSpc>
              <a:spcBef>
                <a:spcPts val="0"/>
              </a:spcBef>
              <a:spcAft>
                <a:spcPts val="0"/>
              </a:spcAft>
              <a:buSzPts val="3200"/>
              <a:buNone/>
            </a:pPr>
            <a:r>
              <a:rPr lang="en-US" sz="1600" dirty="0"/>
              <a:t>What are some strategies Janet can take to engage existing units and potentially expand Scouting in Faye County?  </a:t>
            </a:r>
            <a:endParaRPr sz="1600" dirty="0"/>
          </a:p>
          <a:p>
            <a:pPr marL="0" lvl="0" indent="0" algn="l" rtl="0">
              <a:lnSpc>
                <a:spcPct val="100000"/>
              </a:lnSpc>
              <a:spcBef>
                <a:spcPts val="0"/>
              </a:spcBef>
              <a:spcAft>
                <a:spcPts val="0"/>
              </a:spcAft>
              <a:buSzPts val="3200"/>
              <a:buNone/>
            </a:pPr>
            <a:endParaRPr sz="35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14"/>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Summary &amp; Review</a:t>
            </a:r>
            <a:endParaRPr/>
          </a:p>
        </p:txBody>
      </p:sp>
      <p:sp>
        <p:nvSpPr>
          <p:cNvPr id="164" name="Google Shape;164;p14"/>
          <p:cNvSpPr txBox="1">
            <a:spLocks noGrp="1"/>
          </p:cNvSpPr>
          <p:nvPr>
            <p:ph type="body" idx="1"/>
          </p:nvPr>
        </p:nvSpPr>
        <p:spPr>
          <a:xfrm>
            <a:off x="365101" y="1488512"/>
            <a:ext cx="7886700" cy="3886345"/>
          </a:xfrm>
          <a:prstGeom prst="rect">
            <a:avLst/>
          </a:prstGeom>
          <a:noFill/>
          <a:ln>
            <a:noFill/>
          </a:ln>
        </p:spPr>
        <p:txBody>
          <a:bodyPr spcFirstLastPara="1" wrap="square" lIns="91425" tIns="45700" rIns="91425" bIns="45700" anchor="t" anchorCtr="0">
            <a:normAutofit fontScale="92500" lnSpcReduction="20000"/>
          </a:bodyPr>
          <a:lstStyle/>
          <a:p>
            <a:pPr marL="228600" lvl="0" indent="-228600" algn="l" rtl="0">
              <a:lnSpc>
                <a:spcPct val="90000"/>
              </a:lnSpc>
              <a:spcBef>
                <a:spcPts val="0"/>
              </a:spcBef>
              <a:spcAft>
                <a:spcPts val="0"/>
              </a:spcAft>
              <a:buClr>
                <a:schemeClr val="dk1"/>
              </a:buClr>
              <a:buSzPct val="100000"/>
              <a:buChar char="•"/>
            </a:pPr>
            <a:r>
              <a:rPr lang="en-US"/>
              <a:t> Get to know the community and residents</a:t>
            </a:r>
            <a:endParaRPr/>
          </a:p>
          <a:p>
            <a:pPr marL="228600" lvl="0" indent="-228600" algn="l" rtl="0">
              <a:lnSpc>
                <a:spcPct val="90000"/>
              </a:lnSpc>
              <a:spcBef>
                <a:spcPts val="1000"/>
              </a:spcBef>
              <a:spcAft>
                <a:spcPts val="0"/>
              </a:spcAft>
              <a:buClr>
                <a:schemeClr val="dk1"/>
              </a:buClr>
              <a:buSzPct val="100000"/>
              <a:buChar char="•"/>
            </a:pPr>
            <a:r>
              <a:rPr lang="en-US"/>
              <a:t> Build relationships and find leaders</a:t>
            </a:r>
            <a:endParaRPr/>
          </a:p>
          <a:p>
            <a:pPr marL="228600" lvl="0" indent="-228600" algn="l" rtl="0">
              <a:lnSpc>
                <a:spcPct val="90000"/>
              </a:lnSpc>
              <a:spcBef>
                <a:spcPts val="1000"/>
              </a:spcBef>
              <a:spcAft>
                <a:spcPts val="0"/>
              </a:spcAft>
              <a:buClr>
                <a:schemeClr val="dk1"/>
              </a:buClr>
              <a:buSzPct val="100000"/>
              <a:buChar char="•"/>
            </a:pPr>
            <a:r>
              <a:rPr lang="en-US"/>
              <a:t> Spend time, build community trust</a:t>
            </a:r>
            <a:endParaRPr/>
          </a:p>
          <a:p>
            <a:pPr marL="228600" lvl="0" indent="-228600" algn="l" rtl="0">
              <a:lnSpc>
                <a:spcPct val="90000"/>
              </a:lnSpc>
              <a:spcBef>
                <a:spcPts val="1000"/>
              </a:spcBef>
              <a:spcAft>
                <a:spcPts val="0"/>
              </a:spcAft>
              <a:buClr>
                <a:schemeClr val="dk1"/>
              </a:buClr>
              <a:buSzPct val="100000"/>
              <a:buChar char="•"/>
            </a:pPr>
            <a:r>
              <a:rPr lang="en-US"/>
              <a:t> Recognize</a:t>
            </a:r>
            <a:endParaRPr/>
          </a:p>
          <a:p>
            <a:pPr marL="228600" lvl="0" indent="-228600" algn="l" rtl="0">
              <a:lnSpc>
                <a:spcPct val="90000"/>
              </a:lnSpc>
              <a:spcBef>
                <a:spcPts val="1000"/>
              </a:spcBef>
              <a:spcAft>
                <a:spcPts val="0"/>
              </a:spcAft>
              <a:buClr>
                <a:schemeClr val="dk1"/>
              </a:buClr>
              <a:buSzPct val="100000"/>
              <a:buChar char="•"/>
            </a:pPr>
            <a:r>
              <a:rPr lang="en-US"/>
              <a:t> Economize</a:t>
            </a:r>
            <a:endParaRPr/>
          </a:p>
          <a:p>
            <a:pPr marL="228600" lvl="0" indent="-228600" algn="l" rtl="0">
              <a:lnSpc>
                <a:spcPct val="90000"/>
              </a:lnSpc>
              <a:spcBef>
                <a:spcPts val="1000"/>
              </a:spcBef>
              <a:spcAft>
                <a:spcPts val="0"/>
              </a:spcAft>
              <a:buClr>
                <a:schemeClr val="dk1"/>
              </a:buClr>
              <a:buSzPct val="100000"/>
              <a:buChar char="•"/>
            </a:pPr>
            <a:r>
              <a:rPr lang="en-US"/>
              <a:t> Be flexible</a:t>
            </a:r>
            <a:endParaRPr/>
          </a:p>
          <a:p>
            <a:pPr marL="228600" lvl="0" indent="-40639" algn="l" rtl="0">
              <a:lnSpc>
                <a:spcPct val="90000"/>
              </a:lnSpc>
              <a:spcBef>
                <a:spcPts val="1000"/>
              </a:spcBef>
              <a:spcAft>
                <a:spcPts val="0"/>
              </a:spcAft>
              <a:buClr>
                <a:schemeClr val="dk1"/>
              </a:buClr>
              <a:buSzPct val="100000"/>
              <a:buNone/>
            </a:pPr>
            <a:endParaRPr/>
          </a:p>
          <a:p>
            <a:pPr marL="0" lvl="0" indent="0" algn="l" rtl="0">
              <a:lnSpc>
                <a:spcPct val="90000"/>
              </a:lnSpc>
              <a:spcBef>
                <a:spcPts val="1000"/>
              </a:spcBef>
              <a:spcAft>
                <a:spcPts val="0"/>
              </a:spcAft>
              <a:buClr>
                <a:schemeClr val="dk1"/>
              </a:buClr>
              <a:buSzPct val="100000"/>
              <a:buNone/>
            </a:pPr>
            <a:r>
              <a:rPr lang="en-US"/>
              <a:t>			</a:t>
            </a:r>
            <a:endParaRPr/>
          </a:p>
        </p:txBody>
      </p:sp>
      <p:pic>
        <p:nvPicPr>
          <p:cNvPr id="165" name="Google Shape;165;p14"/>
          <p:cNvPicPr preferRelativeResize="0"/>
          <p:nvPr/>
        </p:nvPicPr>
        <p:blipFill rotWithShape="1">
          <a:blip r:embed="rId3">
            <a:alphaModFix/>
          </a:blip>
          <a:srcRect/>
          <a:stretch/>
        </p:blipFill>
        <p:spPr>
          <a:xfrm>
            <a:off x="3096871" y="3368675"/>
            <a:ext cx="5418479" cy="272161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15"/>
          <p:cNvSpPr/>
          <p:nvPr/>
        </p:nvSpPr>
        <p:spPr>
          <a:xfrm>
            <a:off x="2381972" y="1853423"/>
            <a:ext cx="4378325" cy="1717393"/>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accent1"/>
              </a:buClr>
              <a:buSzPts val="3600"/>
              <a:buFont typeface="Arial"/>
              <a:buNone/>
            </a:pPr>
            <a:r>
              <a:rPr lang="en-US" sz="4800" b="1" i="0" u="none" strike="noStrike" cap="none">
                <a:solidFill>
                  <a:schemeClr val="dk1"/>
                </a:solidFill>
                <a:latin typeface="Calibri"/>
                <a:ea typeface="Calibri"/>
                <a:cs typeface="Calibri"/>
                <a:sym typeface="Calibri"/>
              </a:rPr>
              <a:t>Questions?</a:t>
            </a:r>
            <a:endParaRPr sz="1800" b="0" i="0" u="none" strike="noStrike" cap="none">
              <a:solidFill>
                <a:schemeClr val="dk1"/>
              </a:solidFill>
              <a:latin typeface="Calibri"/>
              <a:ea typeface="Calibri"/>
              <a:cs typeface="Calibri"/>
              <a:sym typeface="Calibri"/>
            </a:endParaRPr>
          </a:p>
          <a:p>
            <a:pPr marL="0" marR="0" lvl="0" indent="0" algn="ctr" rtl="0">
              <a:lnSpc>
                <a:spcPct val="100000"/>
              </a:lnSpc>
              <a:spcBef>
                <a:spcPts val="960"/>
              </a:spcBef>
              <a:spcAft>
                <a:spcPts val="0"/>
              </a:spcAft>
              <a:buClr>
                <a:schemeClr val="accent1"/>
              </a:buClr>
              <a:buSzPts val="3600"/>
              <a:buFont typeface="Arial"/>
              <a:buNone/>
            </a:pPr>
            <a:r>
              <a:rPr lang="en-US" sz="4800" b="1" i="0" u="none" strike="noStrike" cap="none">
                <a:solidFill>
                  <a:schemeClr val="dk1"/>
                </a:solidFill>
                <a:latin typeface="Calibri"/>
                <a:ea typeface="Calibri"/>
                <a:cs typeface="Calibri"/>
                <a:sym typeface="Calibri"/>
              </a:rPr>
              <a:t>Comments!</a:t>
            </a:r>
            <a:endParaRPr sz="1800" b="0" i="0" u="none" strike="noStrike" cap="none">
              <a:solidFill>
                <a:schemeClr val="dk1"/>
              </a:solidFill>
              <a:latin typeface="Calibri"/>
              <a:ea typeface="Calibri"/>
              <a:cs typeface="Calibri"/>
              <a:sym typeface="Calibri"/>
            </a:endParaRPr>
          </a:p>
        </p:txBody>
      </p:sp>
      <p:pic>
        <p:nvPicPr>
          <p:cNvPr id="173" name="Google Shape;173;p15"/>
          <p:cNvPicPr preferRelativeResize="0"/>
          <p:nvPr/>
        </p:nvPicPr>
        <p:blipFill rotWithShape="1">
          <a:blip r:embed="rId3">
            <a:alphaModFix/>
          </a:blip>
          <a:srcRect/>
          <a:stretch/>
        </p:blipFill>
        <p:spPr>
          <a:xfrm>
            <a:off x="2492218" y="3969400"/>
            <a:ext cx="4157832" cy="172531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3"/>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Course / Learning Objectives</a:t>
            </a:r>
            <a:endParaRPr/>
          </a:p>
        </p:txBody>
      </p:sp>
      <p:sp>
        <p:nvSpPr>
          <p:cNvPr id="85" name="Google Shape;85;p3"/>
          <p:cNvSpPr txBox="1">
            <a:spLocks noGrp="1"/>
          </p:cNvSpPr>
          <p:nvPr>
            <p:ph type="body" idx="1"/>
          </p:nvPr>
        </p:nvSpPr>
        <p:spPr>
          <a:xfrm>
            <a:off x="628650" y="1568889"/>
            <a:ext cx="7886700" cy="435133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3200"/>
              <a:buNone/>
            </a:pPr>
            <a:r>
              <a:rPr lang="en-US" dirty="0"/>
              <a:t>At the end of this training a commissioner will be able to:</a:t>
            </a:r>
            <a:endParaRPr dirty="0"/>
          </a:p>
          <a:p>
            <a:pPr marL="0" lvl="0" indent="0" algn="l" rtl="0">
              <a:lnSpc>
                <a:spcPct val="90000"/>
              </a:lnSpc>
              <a:spcBef>
                <a:spcPts val="1000"/>
              </a:spcBef>
              <a:spcAft>
                <a:spcPts val="0"/>
              </a:spcAft>
              <a:buClr>
                <a:schemeClr val="dk1"/>
              </a:buClr>
              <a:buSzPts val="1600"/>
              <a:buNone/>
            </a:pPr>
            <a:endParaRPr sz="1600" dirty="0"/>
          </a:p>
          <a:p>
            <a:pPr marL="228600" lvl="0" indent="-228600" algn="l" rtl="0">
              <a:lnSpc>
                <a:spcPct val="90000"/>
              </a:lnSpc>
              <a:spcBef>
                <a:spcPts val="1000"/>
              </a:spcBef>
              <a:spcAft>
                <a:spcPts val="0"/>
              </a:spcAft>
              <a:buClr>
                <a:schemeClr val="dk1"/>
              </a:buClr>
              <a:buSzPts val="2800"/>
              <a:buChar char="•"/>
            </a:pPr>
            <a:r>
              <a:rPr lang="en-US" sz="2800" cap="none" dirty="0"/>
              <a:t>U</a:t>
            </a:r>
            <a:r>
              <a:rPr lang="en-US" sz="2800" dirty="0"/>
              <a:t>nderstand</a:t>
            </a:r>
            <a:r>
              <a:rPr lang="en-US" sz="2800" b="0" dirty="0"/>
              <a:t> the opportunities and challenges of working with rural units</a:t>
            </a:r>
            <a:r>
              <a:rPr lang="en-US" sz="2800" b="0" cap="none" dirty="0"/>
              <a:t>.</a:t>
            </a:r>
            <a:endParaRPr dirty="0"/>
          </a:p>
          <a:p>
            <a:pPr marL="228600" lvl="0" indent="-228600" algn="l" rtl="0">
              <a:lnSpc>
                <a:spcPct val="90000"/>
              </a:lnSpc>
              <a:spcBef>
                <a:spcPts val="1000"/>
              </a:spcBef>
              <a:spcAft>
                <a:spcPts val="0"/>
              </a:spcAft>
              <a:buClr>
                <a:schemeClr val="dk1"/>
              </a:buClr>
              <a:buSzPts val="2800"/>
              <a:buChar char="•"/>
            </a:pPr>
            <a:r>
              <a:rPr lang="en-US" sz="2800" cap="none" dirty="0"/>
              <a:t>Learn</a:t>
            </a:r>
            <a:r>
              <a:rPr lang="en-US" sz="2800" b="0" cap="none" dirty="0"/>
              <a:t> methods </a:t>
            </a:r>
            <a:r>
              <a:rPr lang="en-US" sz="2800" b="0" dirty="0"/>
              <a:t>for recruiting leaders and Scouts in rural and distant communities.</a:t>
            </a:r>
            <a:r>
              <a:rPr lang="en-US" sz="2800" b="0" cap="none" dirty="0"/>
              <a:t> </a:t>
            </a:r>
            <a:endParaRPr sz="2800" cap="none" dirty="0"/>
          </a:p>
          <a:p>
            <a:pPr marL="228600" lvl="0" indent="-228600" algn="l" rtl="0">
              <a:lnSpc>
                <a:spcPct val="90000"/>
              </a:lnSpc>
              <a:spcBef>
                <a:spcPts val="1000"/>
              </a:spcBef>
              <a:spcAft>
                <a:spcPts val="0"/>
              </a:spcAft>
              <a:buClr>
                <a:schemeClr val="dk1"/>
              </a:buClr>
              <a:buSzPts val="2800"/>
              <a:buChar char="•"/>
            </a:pPr>
            <a:r>
              <a:rPr lang="en-US" sz="2800" cap="none" dirty="0"/>
              <a:t>Receive</a:t>
            </a:r>
            <a:r>
              <a:rPr lang="en-US" sz="2800" b="0" cap="none" dirty="0"/>
              <a:t> and </a:t>
            </a:r>
            <a:r>
              <a:rPr lang="en-US" sz="2800" cap="none" dirty="0"/>
              <a:t>share</a:t>
            </a:r>
            <a:r>
              <a:rPr lang="en-US" sz="2800" b="0" cap="none" dirty="0"/>
              <a:t> methods to reduce the </a:t>
            </a:r>
            <a:r>
              <a:rPr lang="en-US" sz="2800" b="0" dirty="0"/>
              <a:t>cost of Scouting.</a:t>
            </a:r>
            <a:endParaRPr dirty="0"/>
          </a:p>
          <a:p>
            <a:pPr marL="228600" lvl="0" indent="-228600" algn="l" rtl="0">
              <a:lnSpc>
                <a:spcPct val="90000"/>
              </a:lnSpc>
              <a:spcBef>
                <a:spcPts val="1000"/>
              </a:spcBef>
              <a:spcAft>
                <a:spcPts val="0"/>
              </a:spcAft>
              <a:buClr>
                <a:schemeClr val="dk1"/>
              </a:buClr>
              <a:buSzPts val="2800"/>
              <a:buChar char="•"/>
            </a:pPr>
            <a:r>
              <a:rPr lang="en-US" sz="2800" cap="none" dirty="0"/>
              <a:t>Capture</a:t>
            </a:r>
            <a:r>
              <a:rPr lang="en-US" sz="2800" b="0" cap="none" dirty="0"/>
              <a:t> methods for </a:t>
            </a:r>
            <a:r>
              <a:rPr lang="en-US" sz="2800" b="0" dirty="0"/>
              <a:t>providing</a:t>
            </a:r>
            <a:r>
              <a:rPr lang="en-US" sz="2800" b="0" cap="none" dirty="0"/>
              <a:t> Scouting in small units.</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2"/>
          <p:cNvSpPr txBox="1">
            <a:spLocks noGrp="1"/>
          </p:cNvSpPr>
          <p:nvPr>
            <p:ph type="title"/>
          </p:nvPr>
        </p:nvSpPr>
        <p:spPr>
          <a:xfrm>
            <a:off x="523702" y="257061"/>
            <a:ext cx="7040880"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Rural Communities –  the Heartland</a:t>
            </a:r>
            <a:endParaRPr/>
          </a:p>
        </p:txBody>
      </p:sp>
      <p:pic>
        <p:nvPicPr>
          <p:cNvPr id="76" name="Google Shape;76;p2"/>
          <p:cNvPicPr preferRelativeResize="0"/>
          <p:nvPr/>
        </p:nvPicPr>
        <p:blipFill rotWithShape="1">
          <a:blip r:embed="rId3">
            <a:alphaModFix/>
          </a:blip>
          <a:srcRect/>
          <a:stretch/>
        </p:blipFill>
        <p:spPr>
          <a:xfrm>
            <a:off x="1180689" y="1582150"/>
            <a:ext cx="6782622" cy="4774201"/>
          </a:xfrm>
          <a:prstGeom prst="rect">
            <a:avLst/>
          </a:prstGeom>
          <a:noFill/>
          <a:ln>
            <a:noFill/>
          </a:ln>
        </p:spPr>
      </p:pic>
      <p:sp>
        <p:nvSpPr>
          <p:cNvPr id="78" name="Google Shape;78;p2"/>
          <p:cNvSpPr txBox="1"/>
          <p:nvPr/>
        </p:nvSpPr>
        <p:spPr>
          <a:xfrm>
            <a:off x="1180700" y="1805350"/>
            <a:ext cx="6556500" cy="1213251"/>
          </a:xfrm>
          <a:prstGeom prst="rect">
            <a:avLst/>
          </a:prstGeom>
          <a:noFill/>
          <a:ln>
            <a:noFill/>
          </a:ln>
        </p:spPr>
        <p:txBody>
          <a:bodyPr spcFirstLastPara="1" wrap="square" lIns="91425" tIns="91425" rIns="91425" bIns="91425" anchor="t" anchorCtr="0">
            <a:spAutoFit/>
          </a:bodyPr>
          <a:lstStyle/>
          <a:p>
            <a:pPr marL="457200" lvl="0" indent="0" algn="ctr" rtl="0">
              <a:lnSpc>
                <a:spcPct val="104166"/>
              </a:lnSpc>
              <a:spcBef>
                <a:spcPts val="1135"/>
              </a:spcBef>
              <a:spcAft>
                <a:spcPts val="0"/>
              </a:spcAft>
              <a:buNone/>
            </a:pPr>
            <a:r>
              <a:rPr lang="en-US" b="1" dirty="0">
                <a:solidFill>
                  <a:schemeClr val="bg1"/>
                </a:solidFill>
                <a:latin typeface="Calibri"/>
                <a:ea typeface="Calibri"/>
                <a:cs typeface="Calibri"/>
                <a:sym typeface="Calibri"/>
              </a:rPr>
              <a:t>“…what suits one particular troop or one kind of boy, in one kind of place, will not suit another within a mile of it, much less those scattered over the world and existing under totally different conditions.”   </a:t>
            </a:r>
            <a:r>
              <a:rPr lang="en-US" sz="900" b="1" dirty="0">
                <a:solidFill>
                  <a:schemeClr val="bg1"/>
                </a:solidFill>
                <a:latin typeface="Calibri"/>
                <a:ea typeface="Calibri"/>
                <a:cs typeface="Calibri"/>
                <a:sym typeface="Calibri"/>
              </a:rPr>
              <a:t>Lord Baden-Powell</a:t>
            </a:r>
            <a:endParaRPr sz="500" b="1" dirty="0">
              <a:solidFill>
                <a:schemeClr val="bg1"/>
              </a:solidFill>
              <a:latin typeface="Calibri"/>
              <a:ea typeface="Calibri"/>
              <a:cs typeface="Calibri"/>
              <a:sym typeface="Calibri"/>
            </a:endParaRPr>
          </a:p>
          <a:p>
            <a:pPr marL="0" lvl="0" indent="0" algn="ctr" rtl="0">
              <a:spcBef>
                <a:spcPts val="0"/>
              </a:spcBef>
              <a:spcAft>
                <a:spcPts val="0"/>
              </a:spcAft>
              <a:buNone/>
            </a:pPr>
            <a:endParaRPr dirty="0">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4"/>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A Different Approach</a:t>
            </a:r>
            <a:endParaRPr/>
          </a:p>
        </p:txBody>
      </p:sp>
      <p:sp>
        <p:nvSpPr>
          <p:cNvPr id="92" name="Google Shape;92;p4"/>
          <p:cNvSpPr txBox="1">
            <a:spLocks noGrp="1"/>
          </p:cNvSpPr>
          <p:nvPr>
            <p:ph type="body" idx="1"/>
          </p:nvPr>
        </p:nvSpPr>
        <p:spPr>
          <a:xfrm>
            <a:off x="789657" y="2274378"/>
            <a:ext cx="7564685" cy="4351500"/>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3200"/>
              <a:buChar char="•"/>
            </a:pPr>
            <a:r>
              <a:rPr lang="en-US" dirty="0"/>
              <a:t> Time and commitment to earn trust.</a:t>
            </a:r>
            <a:endParaRPr dirty="0"/>
          </a:p>
          <a:p>
            <a:pPr marL="228600" lvl="0" indent="-228600" algn="l" rtl="0">
              <a:lnSpc>
                <a:spcPct val="90000"/>
              </a:lnSpc>
              <a:spcBef>
                <a:spcPts val="1000"/>
              </a:spcBef>
              <a:spcAft>
                <a:spcPts val="0"/>
              </a:spcAft>
              <a:buClr>
                <a:schemeClr val="dk1"/>
              </a:buClr>
              <a:buSzPts val="3200"/>
              <a:buChar char="•"/>
            </a:pPr>
            <a:r>
              <a:rPr lang="en-US" dirty="0"/>
              <a:t> People who live in rural areas are self-sufficient and generous in their community.</a:t>
            </a:r>
            <a:endParaRPr dirty="0"/>
          </a:p>
          <a:p>
            <a:pPr marL="228600" lvl="0" indent="-228600" algn="l" rtl="0">
              <a:lnSpc>
                <a:spcPct val="90000"/>
              </a:lnSpc>
              <a:spcBef>
                <a:spcPts val="1000"/>
              </a:spcBef>
              <a:spcAft>
                <a:spcPts val="0"/>
              </a:spcAft>
              <a:buClr>
                <a:schemeClr val="dk1"/>
              </a:buClr>
              <a:buSzPts val="3200"/>
              <a:buChar char="•"/>
            </a:pPr>
            <a:r>
              <a:rPr lang="en-US" dirty="0"/>
              <a:t> These folks are busy, often holding multiple jobs and volunteer positions.</a:t>
            </a: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10"/>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People Considerations </a:t>
            </a:r>
            <a:endParaRPr/>
          </a:p>
        </p:txBody>
      </p:sp>
      <p:sp>
        <p:nvSpPr>
          <p:cNvPr id="135" name="Google Shape;135;p10"/>
          <p:cNvSpPr txBox="1">
            <a:spLocks noGrp="1"/>
          </p:cNvSpPr>
          <p:nvPr>
            <p:ph type="body" idx="1"/>
          </p:nvPr>
        </p:nvSpPr>
        <p:spPr>
          <a:xfrm>
            <a:off x="810713" y="2212281"/>
            <a:ext cx="7522573" cy="2175669"/>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3200"/>
              <a:buChar char="•"/>
            </a:pPr>
            <a:r>
              <a:rPr lang="en-US" dirty="0"/>
              <a:t> Be aware of Scouter's life events</a:t>
            </a:r>
            <a:endParaRPr dirty="0"/>
          </a:p>
          <a:p>
            <a:pPr marL="228600" lvl="0" indent="-228600" algn="l" rtl="0">
              <a:lnSpc>
                <a:spcPct val="90000"/>
              </a:lnSpc>
              <a:spcBef>
                <a:spcPts val="1000"/>
              </a:spcBef>
              <a:spcAft>
                <a:spcPts val="0"/>
              </a:spcAft>
              <a:buClr>
                <a:schemeClr val="dk1"/>
              </a:buClr>
              <a:buSzPts val="3200"/>
              <a:buChar char="•"/>
            </a:pPr>
            <a:r>
              <a:rPr lang="en-US" dirty="0"/>
              <a:t> Respect cultures and lifestyles</a:t>
            </a:r>
            <a:endParaRPr dirty="0"/>
          </a:p>
        </p:txBody>
      </p:sp>
      <p:pic>
        <p:nvPicPr>
          <p:cNvPr id="5" name="Google Shape;121;p8">
            <a:extLst>
              <a:ext uri="{FF2B5EF4-FFF2-40B4-BE49-F238E27FC236}">
                <a16:creationId xmlns:a16="http://schemas.microsoft.com/office/drawing/2014/main" id="{504DA8AF-2B5F-44D6-A987-4AC3FC89BDBC}"/>
              </a:ext>
            </a:extLst>
          </p:cNvPr>
          <p:cNvPicPr preferRelativeResize="0"/>
          <p:nvPr/>
        </p:nvPicPr>
        <p:blipFill rotWithShape="1">
          <a:blip r:embed="rId3">
            <a:alphaModFix/>
          </a:blip>
          <a:srcRect/>
          <a:stretch/>
        </p:blipFill>
        <p:spPr>
          <a:xfrm>
            <a:off x="0" y="4387950"/>
            <a:ext cx="9144000" cy="24700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5"/>
          <p:cNvSpPr txBox="1">
            <a:spLocks noGrp="1"/>
          </p:cNvSpPr>
          <p:nvPr>
            <p:ph type="title"/>
          </p:nvPr>
        </p:nvSpPr>
        <p:spPr>
          <a:xfrm>
            <a:off x="444138" y="232122"/>
            <a:ext cx="7178634" cy="44875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dirty="0"/>
              <a:t>Recruiting in Rural Communities</a:t>
            </a:r>
            <a:endParaRPr dirty="0"/>
          </a:p>
        </p:txBody>
      </p:sp>
      <p:sp>
        <p:nvSpPr>
          <p:cNvPr id="99" name="Google Shape;99;p5"/>
          <p:cNvSpPr txBox="1">
            <a:spLocks noGrp="1"/>
          </p:cNvSpPr>
          <p:nvPr>
            <p:ph type="body" idx="1"/>
          </p:nvPr>
        </p:nvSpPr>
        <p:spPr>
          <a:xfrm>
            <a:off x="628650" y="1825625"/>
            <a:ext cx="8258700" cy="4351500"/>
          </a:xfrm>
          <a:prstGeom prst="rect">
            <a:avLst/>
          </a:prstGeom>
          <a:noFill/>
          <a:ln>
            <a:noFill/>
          </a:ln>
        </p:spPr>
        <p:txBody>
          <a:bodyPr spcFirstLastPara="1" wrap="square" lIns="91425" tIns="45700" rIns="91425" bIns="45700" anchor="t" anchorCtr="0">
            <a:normAutofit/>
          </a:bodyPr>
          <a:lstStyle/>
          <a:p>
            <a:pPr indent="-457200">
              <a:spcBef>
                <a:spcPts val="0"/>
              </a:spcBef>
            </a:pPr>
            <a:r>
              <a:rPr lang="en-US" dirty="0"/>
              <a:t>Focus on serving youth</a:t>
            </a:r>
          </a:p>
          <a:p>
            <a:pPr indent="-457200">
              <a:spcBef>
                <a:spcPts val="0"/>
              </a:spcBef>
            </a:pPr>
            <a:r>
              <a:rPr lang="en-US" dirty="0"/>
              <a:t>Locate previous Scouters</a:t>
            </a:r>
          </a:p>
          <a:p>
            <a:pPr indent="-457200">
              <a:spcBef>
                <a:spcPts val="0"/>
              </a:spcBef>
            </a:pPr>
            <a:r>
              <a:rPr lang="en-US" dirty="0"/>
              <a:t>Talk face to face</a:t>
            </a:r>
          </a:p>
          <a:p>
            <a:pPr indent="-457200">
              <a:spcBef>
                <a:spcPts val="0"/>
              </a:spcBef>
            </a:pPr>
            <a:r>
              <a:rPr lang="en-US" dirty="0"/>
              <a:t>Learn community history and culture</a:t>
            </a:r>
          </a:p>
          <a:p>
            <a:pPr indent="-457200">
              <a:spcBef>
                <a:spcPts val="0"/>
              </a:spcBef>
            </a:pPr>
            <a:r>
              <a:rPr lang="en-US" dirty="0"/>
              <a:t>Get to know community members</a:t>
            </a:r>
          </a:p>
          <a:p>
            <a:pPr marL="0" lvl="0" indent="0" algn="l" rtl="0">
              <a:lnSpc>
                <a:spcPct val="90000"/>
              </a:lnSpc>
              <a:spcBef>
                <a:spcPts val="0"/>
              </a:spcBef>
              <a:spcAft>
                <a:spcPts val="0"/>
              </a:spcAft>
              <a:buClr>
                <a:schemeClr val="dk1"/>
              </a:buClr>
              <a:buSzPts val="3200"/>
              <a:buNone/>
            </a:pP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9E23C-D6DF-4CE5-9E41-595E67446CD5}"/>
              </a:ext>
            </a:extLst>
          </p:cNvPr>
          <p:cNvSpPr>
            <a:spLocks noGrp="1"/>
          </p:cNvSpPr>
          <p:nvPr>
            <p:ph type="title"/>
          </p:nvPr>
        </p:nvSpPr>
        <p:spPr/>
        <p:txBody>
          <a:bodyPr/>
          <a:lstStyle/>
          <a:p>
            <a:r>
              <a:rPr lang="en-US" dirty="0"/>
              <a:t>Communication</a:t>
            </a:r>
          </a:p>
        </p:txBody>
      </p:sp>
      <p:sp>
        <p:nvSpPr>
          <p:cNvPr id="3" name="Text Placeholder 2">
            <a:extLst>
              <a:ext uri="{FF2B5EF4-FFF2-40B4-BE49-F238E27FC236}">
                <a16:creationId xmlns:a16="http://schemas.microsoft.com/office/drawing/2014/main" id="{DB055B52-28FA-468A-8DD6-0BB4CA52570D}"/>
              </a:ext>
            </a:extLst>
          </p:cNvPr>
          <p:cNvSpPr>
            <a:spLocks noGrp="1"/>
          </p:cNvSpPr>
          <p:nvPr>
            <p:ph type="body" idx="1"/>
          </p:nvPr>
        </p:nvSpPr>
        <p:spPr/>
        <p:txBody>
          <a:bodyPr/>
          <a:lstStyle/>
          <a:p>
            <a:r>
              <a:rPr lang="en-US" dirty="0"/>
              <a:t>Be a People Person</a:t>
            </a:r>
          </a:p>
          <a:p>
            <a:r>
              <a:rPr lang="en-US" dirty="0"/>
              <a:t>Listen to leaders and parents</a:t>
            </a:r>
          </a:p>
          <a:p>
            <a:r>
              <a:rPr lang="en-US" dirty="0"/>
              <a:t>Empathize</a:t>
            </a:r>
          </a:p>
          <a:p>
            <a:r>
              <a:rPr lang="en-US" dirty="0"/>
              <a:t>Be responsive and timely</a:t>
            </a:r>
          </a:p>
          <a:p>
            <a:r>
              <a:rPr lang="en-US" dirty="0"/>
              <a:t>Encourage</a:t>
            </a:r>
          </a:p>
          <a:p>
            <a:r>
              <a:rPr lang="en-US" dirty="0"/>
              <a:t>Provide immediate recognition</a:t>
            </a:r>
          </a:p>
        </p:txBody>
      </p:sp>
    </p:spTree>
    <p:extLst>
      <p:ext uri="{BB962C8B-B14F-4D97-AF65-F5344CB8AC3E}">
        <p14:creationId xmlns:p14="http://schemas.microsoft.com/office/powerpoint/2010/main" val="4819474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B9DC20A-DC9E-4344-BCEC-49EF63CF2274}"/>
              </a:ext>
            </a:extLst>
          </p:cNvPr>
          <p:cNvSpPr>
            <a:spLocks noGrp="1"/>
          </p:cNvSpPr>
          <p:nvPr>
            <p:ph type="body" idx="1"/>
          </p:nvPr>
        </p:nvSpPr>
        <p:spPr/>
        <p:txBody>
          <a:bodyPr/>
          <a:lstStyle/>
          <a:p>
            <a:r>
              <a:rPr lang="en-US" dirty="0"/>
              <a:t>Stay Neutral and impartial</a:t>
            </a:r>
          </a:p>
          <a:p>
            <a:r>
              <a:rPr lang="en-US" dirty="0"/>
              <a:t>Be available</a:t>
            </a:r>
          </a:p>
          <a:p>
            <a:r>
              <a:rPr lang="en-US" dirty="0"/>
              <a:t>Be adaptable</a:t>
            </a:r>
          </a:p>
          <a:p>
            <a:r>
              <a:rPr lang="en-US" dirty="0"/>
              <a:t>Alternative approaches</a:t>
            </a:r>
          </a:p>
        </p:txBody>
      </p:sp>
      <p:sp>
        <p:nvSpPr>
          <p:cNvPr id="5" name="Title 4">
            <a:extLst>
              <a:ext uri="{FF2B5EF4-FFF2-40B4-BE49-F238E27FC236}">
                <a16:creationId xmlns:a16="http://schemas.microsoft.com/office/drawing/2014/main" id="{B35AF946-C80F-46A8-9012-D56E280AB588}"/>
              </a:ext>
            </a:extLst>
          </p:cNvPr>
          <p:cNvSpPr>
            <a:spLocks noGrp="1"/>
          </p:cNvSpPr>
          <p:nvPr>
            <p:ph type="title"/>
          </p:nvPr>
        </p:nvSpPr>
        <p:spPr/>
        <p:txBody>
          <a:bodyPr/>
          <a:lstStyle/>
          <a:p>
            <a:r>
              <a:rPr lang="en-US" dirty="0"/>
              <a:t>Resolving Issues</a:t>
            </a:r>
          </a:p>
        </p:txBody>
      </p:sp>
    </p:spTree>
    <p:extLst>
      <p:ext uri="{BB962C8B-B14F-4D97-AF65-F5344CB8AC3E}">
        <p14:creationId xmlns:p14="http://schemas.microsoft.com/office/powerpoint/2010/main" val="125819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A9A4FFD-2B53-4730-AE5E-0149F33EDE1F}"/>
              </a:ext>
            </a:extLst>
          </p:cNvPr>
          <p:cNvPicPr>
            <a:picLocks noChangeAspect="1"/>
          </p:cNvPicPr>
          <p:nvPr/>
        </p:nvPicPr>
        <p:blipFill>
          <a:blip r:embed="rId3"/>
          <a:stretch>
            <a:fillRect/>
          </a:stretch>
        </p:blipFill>
        <p:spPr>
          <a:xfrm>
            <a:off x="1988819" y="1368734"/>
            <a:ext cx="5566395" cy="4940626"/>
          </a:xfrm>
          <a:prstGeom prst="rect">
            <a:avLst/>
          </a:prstGeom>
        </p:spPr>
      </p:pic>
    </p:spTree>
    <p:extLst>
      <p:ext uri="{BB962C8B-B14F-4D97-AF65-F5344CB8AC3E}">
        <p14:creationId xmlns:p14="http://schemas.microsoft.com/office/powerpoint/2010/main" val="1725243296"/>
      </p:ext>
    </p:extLst>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2247</TotalTime>
  <Words>4029</Words>
  <Application>Microsoft Office PowerPoint</Application>
  <PresentationFormat>On-screen Show (4:3)</PresentationFormat>
  <Paragraphs>230</Paragraphs>
  <Slides>15</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Courier New</vt:lpstr>
      <vt:lpstr>Symbol</vt:lpstr>
      <vt:lpstr>Times New Roman</vt:lpstr>
      <vt:lpstr>Office Theme</vt:lpstr>
      <vt:lpstr>  MCS 315  Effective Unit Service In Rural Communities   </vt:lpstr>
      <vt:lpstr>Course / Learning Objectives</vt:lpstr>
      <vt:lpstr>Rural Communities –  the Heartland</vt:lpstr>
      <vt:lpstr>A Different Approach</vt:lpstr>
      <vt:lpstr>People Considerations </vt:lpstr>
      <vt:lpstr>Recruiting in Rural Communities</vt:lpstr>
      <vt:lpstr>Communication</vt:lpstr>
      <vt:lpstr>Resolving Issues</vt:lpstr>
      <vt:lpstr>PowerPoint Presentation</vt:lpstr>
      <vt:lpstr>PowerPoint Presentation</vt:lpstr>
      <vt:lpstr>Reducing Costs of Scouting</vt:lpstr>
      <vt:lpstr>Small Rural Unit Scouting Options</vt:lpstr>
      <vt:lpstr>Learning Check</vt:lpstr>
      <vt:lpstr>Summary &amp; Review</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MCS 315 Effective Unit Service In Rural Communities</dc:title>
  <dc:creator>Randy Shaul</dc:creator>
  <cp:lastModifiedBy>Kresha Alvarado</cp:lastModifiedBy>
  <cp:revision>60</cp:revision>
  <cp:lastPrinted>2021-07-06T17:16:33Z</cp:lastPrinted>
  <dcterms:created xsi:type="dcterms:W3CDTF">2017-02-14T13:02:44Z</dcterms:created>
  <dcterms:modified xsi:type="dcterms:W3CDTF">2021-07-24T22:05:47Z</dcterms:modified>
</cp:coreProperties>
</file>